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56" r:id="rId5"/>
    <p:sldId id="265" r:id="rId6"/>
    <p:sldId id="276" r:id="rId7"/>
    <p:sldId id="293" r:id="rId8"/>
    <p:sldId id="295" r:id="rId9"/>
    <p:sldId id="590" r:id="rId10"/>
    <p:sldId id="377" r:id="rId11"/>
    <p:sldId id="589" r:id="rId12"/>
    <p:sldId id="591" r:id="rId13"/>
    <p:sldId id="592" r:id="rId14"/>
    <p:sldId id="593"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D1"/>
    <a:srgbClr val="509AD0"/>
    <a:srgbClr val="081154"/>
    <a:srgbClr val="0D1D3B"/>
    <a:srgbClr val="0C197A"/>
    <a:srgbClr val="4590B8"/>
    <a:srgbClr val="969FA7"/>
    <a:srgbClr val="152E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EE101-B7C2-4253-93D5-5E7808FDF985}" v="83" dt="2022-01-04T17:06:14.608"/>
    <p1510:client id="{B5833D18-15A0-AB88-17B6-8B635658A653}" v="43" dt="2022-01-04T19:19:58.677"/>
  </p1510:revLst>
</p1510:revInfo>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89B3CD-83AA-4180-9322-B9A350B3B916}" type="datetimeFigureOut">
              <a:rPr lang="en-US" smtClean="0"/>
              <a:t>1/4/2022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151859-B191-4324-ADD0-F508DCFD5B6B}" type="slidenum">
              <a:rPr lang="en-US" smtClean="0"/>
              <a:t>‹#›</a:t>
            </a:fld>
            <a:endParaRPr lang="en-US"/>
          </a:p>
        </p:txBody>
      </p:sp>
    </p:spTree>
    <p:extLst>
      <p:ext uri="{BB962C8B-B14F-4D97-AF65-F5344CB8AC3E}">
        <p14:creationId xmlns:p14="http://schemas.microsoft.com/office/powerpoint/2010/main" val="214167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F133B-338C-491F-B545-EC78BD4211F7}"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8622D-6589-490C-B6A7-A379A4C5F92E}" type="slidenum">
              <a:rPr lang="en-US" smtClean="0"/>
              <a:t>‹#›</a:t>
            </a:fld>
            <a:endParaRPr lang="en-US"/>
          </a:p>
        </p:txBody>
      </p:sp>
    </p:spTree>
    <p:extLst>
      <p:ext uri="{BB962C8B-B14F-4D97-AF65-F5344CB8AC3E}">
        <p14:creationId xmlns:p14="http://schemas.microsoft.com/office/powerpoint/2010/main" val="323044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A1B28D-758B-4579-B30F-F4E2BA736C52}" type="slidenum">
              <a:rPr kumimoji="0" lang="en-US" sz="1200" b="0" i="0" u="none" strike="noStrike" kern="1200" cap="none" spc="0" normalizeH="0" baseline="0" noProof="0" smtClean="0">
                <a:ln>
                  <a:noFill/>
                </a:ln>
                <a:solidFill>
                  <a:srgbClr val="000000"/>
                </a:solidFill>
                <a:effectLst/>
                <a:uLnTx/>
                <a:uFillTx/>
                <a:latin typeface="Calibri" pitchFamily="3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pitchFamily="32"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A1B28D-758B-4579-B30F-F4E2BA736C52}" type="slidenum">
              <a:rPr kumimoji="0" lang="en-US" sz="1200" b="0" i="0" u="none" strike="noStrike" kern="1200" cap="none" spc="0" normalizeH="0" baseline="0" noProof="0" smtClean="0">
                <a:ln>
                  <a:noFill/>
                </a:ln>
                <a:solidFill>
                  <a:srgbClr val="000000"/>
                </a:solidFill>
                <a:effectLst/>
                <a:uLnTx/>
                <a:uFillTx/>
                <a:latin typeface="Calibri" pitchFamily="3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pitchFamily="32" charset="0"/>
              <a:ea typeface="+mn-ea"/>
              <a:cs typeface="+mn-cs"/>
            </a:endParaRPr>
          </a:p>
        </p:txBody>
      </p:sp>
    </p:spTree>
    <p:extLst>
      <p:ext uri="{BB962C8B-B14F-4D97-AF65-F5344CB8AC3E}">
        <p14:creationId xmlns:p14="http://schemas.microsoft.com/office/powerpoint/2010/main" val="375367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A1B28D-758B-4579-B30F-F4E2BA736C52}" type="slidenum">
              <a:rPr kumimoji="0" lang="en-US" sz="1200" b="0" i="0" u="none" strike="noStrike" kern="1200" cap="none" spc="0" normalizeH="0" baseline="0" noProof="0" smtClean="0">
                <a:ln>
                  <a:noFill/>
                </a:ln>
                <a:solidFill>
                  <a:srgbClr val="000000"/>
                </a:solidFill>
                <a:effectLst/>
                <a:uLnTx/>
                <a:uFillTx/>
                <a:latin typeface="Calibri" pitchFamily="3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pitchFamily="32" charset="0"/>
              <a:ea typeface="+mn-ea"/>
              <a:cs typeface="+mn-cs"/>
            </a:endParaRPr>
          </a:p>
        </p:txBody>
      </p:sp>
    </p:spTree>
    <p:extLst>
      <p:ext uri="{BB962C8B-B14F-4D97-AF65-F5344CB8AC3E}">
        <p14:creationId xmlns:p14="http://schemas.microsoft.com/office/powerpoint/2010/main" val="294702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A1B28D-758B-4579-B30F-F4E2BA736C52}" type="slidenum">
              <a:rPr kumimoji="0" lang="en-US" sz="1200" b="0" i="0" u="none" strike="noStrike" kern="1200" cap="none" spc="0" normalizeH="0" baseline="0" noProof="0" smtClean="0">
                <a:ln>
                  <a:noFill/>
                </a:ln>
                <a:solidFill>
                  <a:srgbClr val="000000"/>
                </a:solidFill>
                <a:effectLst/>
                <a:uLnTx/>
                <a:uFillTx/>
                <a:latin typeface="Calibri" pitchFamily="3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pitchFamily="32" charset="0"/>
              <a:ea typeface="+mn-ea"/>
              <a:cs typeface="+mn-cs"/>
            </a:endParaRPr>
          </a:p>
        </p:txBody>
      </p:sp>
    </p:spTree>
    <p:extLst>
      <p:ext uri="{BB962C8B-B14F-4D97-AF65-F5344CB8AC3E}">
        <p14:creationId xmlns:p14="http://schemas.microsoft.com/office/powerpoint/2010/main" val="312285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A1B28D-758B-4579-B30F-F4E2BA736C52}" type="slidenum">
              <a:rPr kumimoji="0" lang="en-US" sz="1200" b="0" i="0" u="none" strike="noStrike" kern="1200" cap="none" spc="0" normalizeH="0" baseline="0" noProof="0" smtClean="0">
                <a:ln>
                  <a:noFill/>
                </a:ln>
                <a:solidFill>
                  <a:srgbClr val="000000"/>
                </a:solidFill>
                <a:effectLst/>
                <a:uLnTx/>
                <a:uFillTx/>
                <a:latin typeface="Calibri" pitchFamily="3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pitchFamily="32" charset="0"/>
              <a:ea typeface="+mn-ea"/>
              <a:cs typeface="+mn-cs"/>
            </a:endParaRPr>
          </a:p>
        </p:txBody>
      </p:sp>
    </p:spTree>
    <p:extLst>
      <p:ext uri="{BB962C8B-B14F-4D97-AF65-F5344CB8AC3E}">
        <p14:creationId xmlns:p14="http://schemas.microsoft.com/office/powerpoint/2010/main" val="1635795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41442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1607127"/>
          </a:xfrm>
          <a:prstGeom prst="rect">
            <a:avLst/>
          </a:prstGeom>
        </p:spPr>
        <p:txBody>
          <a:bodyPr/>
          <a:lstStyle/>
          <a:p>
            <a:endParaRPr lang="en-US"/>
          </a:p>
        </p:txBody>
      </p:sp>
    </p:spTree>
    <p:extLst>
      <p:ext uri="{BB962C8B-B14F-4D97-AF65-F5344CB8AC3E}">
        <p14:creationId xmlns:p14="http://schemas.microsoft.com/office/powerpoint/2010/main" val="318369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3"/>
          <p:cNvSpPr>
            <a:spLocks noGrp="1"/>
          </p:cNvSpPr>
          <p:nvPr>
            <p:ph type="pic" sz="quarter" idx="11"/>
          </p:nvPr>
        </p:nvSpPr>
        <p:spPr>
          <a:xfrm>
            <a:off x="5038995" y="2163784"/>
            <a:ext cx="1144541" cy="1081692"/>
          </a:xfrm>
          <a:prstGeom prst="ellipse">
            <a:avLst/>
          </a:prstGeom>
        </p:spPr>
        <p:txBody>
          <a:bodyPr/>
          <a:lstStyle/>
          <a:p>
            <a:endParaRPr lang="en-US"/>
          </a:p>
        </p:txBody>
      </p:sp>
      <p:sp>
        <p:nvSpPr>
          <p:cNvPr id="6" name="Picture Placeholder 3"/>
          <p:cNvSpPr>
            <a:spLocks noGrp="1"/>
          </p:cNvSpPr>
          <p:nvPr>
            <p:ph type="pic" sz="quarter" idx="12"/>
          </p:nvPr>
        </p:nvSpPr>
        <p:spPr>
          <a:xfrm>
            <a:off x="2739277" y="2163784"/>
            <a:ext cx="1144541" cy="1081692"/>
          </a:xfrm>
          <a:prstGeom prst="ellipse">
            <a:avLst/>
          </a:prstGeom>
        </p:spPr>
        <p:txBody>
          <a:bodyPr/>
          <a:lstStyle/>
          <a:p>
            <a:endParaRPr lang="en-US"/>
          </a:p>
        </p:txBody>
      </p:sp>
      <p:sp>
        <p:nvSpPr>
          <p:cNvPr id="7" name="Picture Placeholder 3"/>
          <p:cNvSpPr>
            <a:spLocks noGrp="1"/>
          </p:cNvSpPr>
          <p:nvPr>
            <p:ph type="pic" sz="quarter" idx="13"/>
          </p:nvPr>
        </p:nvSpPr>
        <p:spPr>
          <a:xfrm>
            <a:off x="439559" y="4391830"/>
            <a:ext cx="1144541" cy="1081692"/>
          </a:xfrm>
          <a:prstGeom prst="ellipse">
            <a:avLst/>
          </a:prstGeom>
        </p:spPr>
        <p:txBody>
          <a:bodyPr/>
          <a:lstStyle/>
          <a:p>
            <a:endParaRPr lang="en-US"/>
          </a:p>
        </p:txBody>
      </p:sp>
      <p:sp>
        <p:nvSpPr>
          <p:cNvPr id="8" name="Picture Placeholder 3"/>
          <p:cNvSpPr>
            <a:spLocks noGrp="1"/>
          </p:cNvSpPr>
          <p:nvPr>
            <p:ph type="pic" sz="quarter" idx="14"/>
          </p:nvPr>
        </p:nvSpPr>
        <p:spPr>
          <a:xfrm>
            <a:off x="3883818" y="4391830"/>
            <a:ext cx="1144541" cy="1081692"/>
          </a:xfrm>
          <a:prstGeom prst="ellipse">
            <a:avLst/>
          </a:prstGeom>
        </p:spPr>
        <p:txBody>
          <a:bodyPr/>
          <a:lstStyle/>
          <a:p>
            <a:endParaRPr lang="en-US"/>
          </a:p>
        </p:txBody>
      </p:sp>
      <p:sp>
        <p:nvSpPr>
          <p:cNvPr id="4" name="Picture Placeholder 3"/>
          <p:cNvSpPr>
            <a:spLocks noGrp="1"/>
          </p:cNvSpPr>
          <p:nvPr>
            <p:ph type="pic" sz="quarter" idx="10"/>
          </p:nvPr>
        </p:nvSpPr>
        <p:spPr>
          <a:xfrm>
            <a:off x="439559" y="2163784"/>
            <a:ext cx="1144541" cy="1081692"/>
          </a:xfrm>
          <a:prstGeom prst="ellipse">
            <a:avLst/>
          </a:prstGeom>
        </p:spPr>
        <p:txBody>
          <a:bodyPr/>
          <a:lstStyle/>
          <a:p>
            <a:endParaRPr lang="en-US"/>
          </a:p>
        </p:txBody>
      </p:sp>
    </p:spTree>
    <p:extLst>
      <p:ext uri="{BB962C8B-B14F-4D97-AF65-F5344CB8AC3E}">
        <p14:creationId xmlns:p14="http://schemas.microsoft.com/office/powerpoint/2010/main" val="2990695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4" name="Straight Connector 3"/>
          <p:cNvCxnSpPr/>
          <p:nvPr userDrawn="1"/>
        </p:nvCxnSpPr>
        <p:spPr>
          <a:xfrm flipV="1">
            <a:off x="0" y="3322749"/>
            <a:ext cx="12192000" cy="480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847925" y="3111668"/>
            <a:ext cx="434359" cy="422161"/>
          </a:xfrm>
          <a:prstGeom prst="ellipse">
            <a:avLst/>
          </a:prstGeom>
          <a:solidFill>
            <a:srgbClr val="008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1</a:t>
            </a:r>
          </a:p>
        </p:txBody>
      </p:sp>
      <p:sp>
        <p:nvSpPr>
          <p:cNvPr id="15" name="Oval 14"/>
          <p:cNvSpPr/>
          <p:nvPr userDrawn="1"/>
        </p:nvSpPr>
        <p:spPr>
          <a:xfrm>
            <a:off x="2269734" y="3111668"/>
            <a:ext cx="434359" cy="422161"/>
          </a:xfrm>
          <a:prstGeom prst="ellipse">
            <a:avLst/>
          </a:prstGeom>
          <a:solidFill>
            <a:srgbClr val="008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2</a:t>
            </a:r>
          </a:p>
        </p:txBody>
      </p:sp>
      <p:sp>
        <p:nvSpPr>
          <p:cNvPr id="16" name="Oval 15"/>
          <p:cNvSpPr/>
          <p:nvPr userDrawn="1"/>
        </p:nvSpPr>
        <p:spPr>
          <a:xfrm>
            <a:off x="3691543" y="3089951"/>
            <a:ext cx="434360" cy="422162"/>
          </a:xfrm>
          <a:prstGeom prst="ellipse">
            <a:avLst/>
          </a:prstGeom>
          <a:solidFill>
            <a:srgbClr val="008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3</a:t>
            </a:r>
          </a:p>
        </p:txBody>
      </p:sp>
      <p:sp>
        <p:nvSpPr>
          <p:cNvPr id="17" name="Oval 16"/>
          <p:cNvSpPr/>
          <p:nvPr userDrawn="1"/>
        </p:nvSpPr>
        <p:spPr>
          <a:xfrm>
            <a:off x="5164906" y="3111668"/>
            <a:ext cx="434360" cy="422162"/>
          </a:xfrm>
          <a:prstGeom prst="ellipse">
            <a:avLst/>
          </a:prstGeom>
          <a:solidFill>
            <a:srgbClr val="008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4</a:t>
            </a:r>
          </a:p>
        </p:txBody>
      </p:sp>
      <p:sp>
        <p:nvSpPr>
          <p:cNvPr id="18" name="Oval 17"/>
          <p:cNvSpPr/>
          <p:nvPr userDrawn="1"/>
        </p:nvSpPr>
        <p:spPr>
          <a:xfrm>
            <a:off x="6645998" y="3111667"/>
            <a:ext cx="434360" cy="422162"/>
          </a:xfrm>
          <a:prstGeom prst="ellipse">
            <a:avLst/>
          </a:prstGeom>
          <a:solidFill>
            <a:srgbClr val="008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5</a:t>
            </a:r>
          </a:p>
        </p:txBody>
      </p:sp>
      <p:sp>
        <p:nvSpPr>
          <p:cNvPr id="19" name="Oval 18"/>
          <p:cNvSpPr/>
          <p:nvPr userDrawn="1"/>
        </p:nvSpPr>
        <p:spPr>
          <a:xfrm>
            <a:off x="8041140" y="3111667"/>
            <a:ext cx="434360" cy="422162"/>
          </a:xfrm>
          <a:prstGeom prst="ellipse">
            <a:avLst/>
          </a:prstGeom>
          <a:solidFill>
            <a:srgbClr val="008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6</a:t>
            </a:r>
          </a:p>
        </p:txBody>
      </p:sp>
      <p:sp>
        <p:nvSpPr>
          <p:cNvPr id="20" name="Oval 19"/>
          <p:cNvSpPr/>
          <p:nvPr userDrawn="1"/>
        </p:nvSpPr>
        <p:spPr>
          <a:xfrm>
            <a:off x="9514503" y="3111668"/>
            <a:ext cx="434360" cy="422162"/>
          </a:xfrm>
          <a:prstGeom prst="ellipse">
            <a:avLst/>
          </a:prstGeom>
          <a:solidFill>
            <a:srgbClr val="008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7</a:t>
            </a:r>
          </a:p>
        </p:txBody>
      </p:sp>
      <p:sp>
        <p:nvSpPr>
          <p:cNvPr id="21" name="Oval 20"/>
          <p:cNvSpPr/>
          <p:nvPr userDrawn="1"/>
        </p:nvSpPr>
        <p:spPr>
          <a:xfrm>
            <a:off x="10961198" y="3111668"/>
            <a:ext cx="434360" cy="422162"/>
          </a:xfrm>
          <a:prstGeom prst="ellipse">
            <a:avLst/>
          </a:prstGeom>
          <a:solidFill>
            <a:srgbClr val="008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311355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2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952966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614601"/>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3"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srcRect r="5207" b="27385"/>
          <a:stretch/>
        </p:blipFill>
        <p:spPr bwMode="auto">
          <a:xfrm>
            <a:off x="0" y="0"/>
            <a:ext cx="12192002" cy="6858000"/>
          </a:xfrm>
          <a:prstGeom prst="rect">
            <a:avLst/>
          </a:prstGeom>
          <a:solidFill>
            <a:srgbClr val="008CD1"/>
          </a:solidFill>
          <a:ln>
            <a:noFill/>
          </a:ln>
        </p:spPr>
      </p:pic>
      <p:sp>
        <p:nvSpPr>
          <p:cNvPr id="13" name="Rectangle 12"/>
          <p:cNvSpPr/>
          <p:nvPr/>
        </p:nvSpPr>
        <p:spPr>
          <a:xfrm>
            <a:off x="-1" y="4647411"/>
            <a:ext cx="7962901" cy="338554"/>
          </a:xfrm>
          <a:prstGeom prst="rect">
            <a:avLst/>
          </a:prstGeom>
          <a:solidFill>
            <a:srgbClr val="008CD1"/>
          </a:solidFill>
          <a:ln>
            <a:noFill/>
          </a:ln>
        </p:spPr>
        <p:txBody>
          <a:bodyPr wrap="square">
            <a:spAutoFit/>
          </a:bodyPr>
          <a:lstStyle/>
          <a:p>
            <a:pPr algn="ctr"/>
            <a:endParaRPr lang="en-US" sz="1600">
              <a:solidFill>
                <a:schemeClr val="bg1"/>
              </a:solidFill>
            </a:endParaRPr>
          </a:p>
        </p:txBody>
      </p:sp>
      <p:sp>
        <p:nvSpPr>
          <p:cNvPr id="2" name="Rectangle 1"/>
          <p:cNvSpPr/>
          <p:nvPr/>
        </p:nvSpPr>
        <p:spPr>
          <a:xfrm>
            <a:off x="876299" y="1793523"/>
            <a:ext cx="4224233" cy="2585323"/>
          </a:xfrm>
          <a:prstGeom prst="rect">
            <a:avLst/>
          </a:prstGeom>
        </p:spPr>
        <p:txBody>
          <a:bodyPr wrap="none">
            <a:spAutoFit/>
          </a:bodyPr>
          <a:lstStyle/>
          <a:p>
            <a:r>
              <a:rPr lang="en-US" sz="5400" b="1">
                <a:solidFill>
                  <a:srgbClr val="FFFFFF"/>
                </a:solidFill>
                <a:latin typeface="Arial" panose="020B0604020202020204" pitchFamily="34" charset="0"/>
                <a:cs typeface="Arial" panose="020B0604020202020204" pitchFamily="34" charset="0"/>
              </a:rPr>
              <a:t>Building </a:t>
            </a:r>
          </a:p>
          <a:p>
            <a:r>
              <a:rPr lang="en-US" sz="5400" b="1">
                <a:solidFill>
                  <a:srgbClr val="FFFFFF"/>
                </a:solidFill>
                <a:latin typeface="Arial" panose="020B0604020202020204" pitchFamily="34" charset="0"/>
                <a:cs typeface="Arial" panose="020B0604020202020204" pitchFamily="34" charset="0"/>
              </a:rPr>
              <a:t>Automation </a:t>
            </a:r>
          </a:p>
          <a:p>
            <a:r>
              <a:rPr lang="en-US" sz="5400" b="1">
                <a:solidFill>
                  <a:srgbClr val="FFFFFF"/>
                </a:solidFill>
                <a:latin typeface="Arial" panose="020B0604020202020204" pitchFamily="34" charset="0"/>
                <a:cs typeface="Arial" panose="020B0604020202020204" pitchFamily="34" charset="0"/>
              </a:rPr>
              <a:t>Solutions </a:t>
            </a:r>
            <a:r>
              <a:rPr lang="en-US" b="1">
                <a:solidFill>
                  <a:srgbClr val="FFFFFF"/>
                </a:solidFill>
                <a:latin typeface="Arial" panose="020B0604020202020204" pitchFamily="34" charset="0"/>
                <a:cs typeface="Arial" panose="020B0604020202020204" pitchFamily="34" charset="0"/>
              </a:rPr>
              <a:t>LLC</a:t>
            </a:r>
            <a:endParaRPr lang="en-US" sz="3800" b="1">
              <a:latin typeface="Arial" panose="020B0604020202020204" pitchFamily="34" charset="0"/>
              <a:cs typeface="Arial" panose="020B0604020202020204" pitchFamily="34" charset="0"/>
            </a:endParaRPr>
          </a:p>
        </p:txBody>
      </p:sp>
      <p:sp>
        <p:nvSpPr>
          <p:cNvPr id="3" name="Rectangle 2"/>
          <p:cNvSpPr/>
          <p:nvPr/>
        </p:nvSpPr>
        <p:spPr>
          <a:xfrm>
            <a:off x="876300" y="4662799"/>
            <a:ext cx="6925597" cy="338554"/>
          </a:xfrm>
          <a:prstGeom prst="rect">
            <a:avLst/>
          </a:prstGeom>
          <a:ln>
            <a:noFill/>
          </a:ln>
        </p:spPr>
        <p:txBody>
          <a:bodyPr wrap="square">
            <a:spAutoFit/>
          </a:bodyPr>
          <a:lstStyle/>
          <a:p>
            <a:pPr defTabSz="1015990">
              <a:defRPr/>
            </a:pPr>
            <a:r>
              <a:rPr lang="en-US" sz="1600" i="1">
                <a:solidFill>
                  <a:schemeClr val="bg1"/>
                </a:solidFill>
                <a:latin typeface="Arial" panose="020B0604020202020204" pitchFamily="34" charset="0"/>
                <a:cs typeface="Arial" panose="020B0604020202020204" pitchFamily="34" charset="0"/>
              </a:rPr>
              <a:t>Advanced Automation and Integration Solutions</a:t>
            </a:r>
          </a:p>
        </p:txBody>
      </p:sp>
      <p:sp>
        <p:nvSpPr>
          <p:cNvPr id="4" name="TextBox 3">
            <a:extLst>
              <a:ext uri="{FF2B5EF4-FFF2-40B4-BE49-F238E27FC236}">
                <a16:creationId xmlns:a16="http://schemas.microsoft.com/office/drawing/2014/main" id="{CA1AE44C-DD04-4868-BF90-A031DBFD4D0A}"/>
              </a:ext>
            </a:extLst>
          </p:cNvPr>
          <p:cNvSpPr txBox="1"/>
          <p:nvPr/>
        </p:nvSpPr>
        <p:spPr>
          <a:xfrm>
            <a:off x="876299" y="5835383"/>
            <a:ext cx="7086601" cy="738664"/>
          </a:xfrm>
          <a:prstGeom prst="rect">
            <a:avLst/>
          </a:prstGeom>
          <a:noFill/>
        </p:spPr>
        <p:txBody>
          <a:bodyPr wrap="square" rtlCol="0">
            <a:spAutoFit/>
          </a:bodyPr>
          <a:lstStyle/>
          <a:p>
            <a:r>
              <a:rPr lang="en-US" sz="1400">
                <a:solidFill>
                  <a:schemeClr val="bg1"/>
                </a:solidFill>
              </a:rPr>
              <a:t>17 Union Place, Hempstead, NY 11550 </a:t>
            </a:r>
          </a:p>
          <a:p>
            <a:r>
              <a:rPr lang="en-US" sz="1400">
                <a:solidFill>
                  <a:schemeClr val="bg1"/>
                </a:solidFill>
              </a:rPr>
              <a:t>Office – (516) 232-2336</a:t>
            </a:r>
          </a:p>
          <a:p>
            <a:r>
              <a:rPr lang="en-US" sz="1400">
                <a:solidFill>
                  <a:schemeClr val="bg1"/>
                </a:solidFill>
              </a:rPr>
              <a:t>Email – Office@BASNewYork.com</a:t>
            </a:r>
            <a:endParaRPr lang="en-US">
              <a:solidFill>
                <a:schemeClr val="bg1"/>
              </a:solidFill>
            </a:endParaRPr>
          </a:p>
        </p:txBody>
      </p:sp>
      <p:pic>
        <p:nvPicPr>
          <p:cNvPr id="6" name="Picture 5" descr="A picture containing bottle&#10;&#10;Description generated with very high confidence">
            <a:extLst>
              <a:ext uri="{FF2B5EF4-FFF2-40B4-BE49-F238E27FC236}">
                <a16:creationId xmlns:a16="http://schemas.microsoft.com/office/drawing/2014/main" id="{0DE03513-BB7C-4B06-8B53-E3911AA67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2595" y="343950"/>
            <a:ext cx="4025964" cy="2290194"/>
          </a:xfrm>
          <a:prstGeom prst="rect">
            <a:avLst/>
          </a:prstGeom>
        </p:spPr>
      </p:pic>
    </p:spTree>
    <p:extLst>
      <p:ext uri="{BB962C8B-B14F-4D97-AF65-F5344CB8AC3E}">
        <p14:creationId xmlns:p14="http://schemas.microsoft.com/office/powerpoint/2010/main" val="3504193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FAC6C-825A-4ADE-A0BD-4DD66180501B}"/>
              </a:ext>
            </a:extLst>
          </p:cNvPr>
          <p:cNvPicPr>
            <a:picLocks noChangeAspect="1"/>
          </p:cNvPicPr>
          <p:nvPr/>
        </p:nvPicPr>
        <p:blipFill>
          <a:blip r:embed="rId3"/>
          <a:stretch>
            <a:fillRect/>
          </a:stretch>
        </p:blipFill>
        <p:spPr>
          <a:xfrm>
            <a:off x="-16461" y="-2216"/>
            <a:ext cx="12192000" cy="1609343"/>
          </a:xfrm>
          <a:prstGeom prst="rect">
            <a:avLst/>
          </a:prstGeom>
        </p:spPr>
      </p:pic>
      <p:sp>
        <p:nvSpPr>
          <p:cNvPr id="117" name="Rectangle 116">
            <a:extLst>
              <a:ext uri="{FF2B5EF4-FFF2-40B4-BE49-F238E27FC236}">
                <a16:creationId xmlns:a16="http://schemas.microsoft.com/office/drawing/2014/main" id="{B5D6B786-31F8-4688-9E95-1A96EF3C701D}"/>
              </a:ext>
            </a:extLst>
          </p:cNvPr>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18" name="Picture 117">
            <a:extLst>
              <a:ext uri="{FF2B5EF4-FFF2-40B4-BE49-F238E27FC236}">
                <a16:creationId xmlns:a16="http://schemas.microsoft.com/office/drawing/2014/main" id="{2767DE31-4FD0-43EC-87A2-2971B75E8A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07790" y="147259"/>
            <a:ext cx="1578935" cy="1312608"/>
          </a:xfrm>
          <a:prstGeom prst="rect">
            <a:avLst/>
          </a:prstGeom>
        </p:spPr>
      </p:pic>
      <p:sp>
        <p:nvSpPr>
          <p:cNvPr id="133" name="Rectangle 132">
            <a:extLst>
              <a:ext uri="{FF2B5EF4-FFF2-40B4-BE49-F238E27FC236}">
                <a16:creationId xmlns:a16="http://schemas.microsoft.com/office/drawing/2014/main" id="{7D639376-5885-4928-898A-5D3E7416108E}"/>
              </a:ext>
            </a:extLst>
          </p:cNvPr>
          <p:cNvSpPr/>
          <p:nvPr/>
        </p:nvSpPr>
        <p:spPr>
          <a:xfrm>
            <a:off x="301752" y="164592"/>
            <a:ext cx="5584862" cy="861774"/>
          </a:xfrm>
          <a:prstGeom prst="rect">
            <a:avLst/>
          </a:prstGeom>
        </p:spPr>
        <p:txBody>
          <a:bodyPr wrap="none">
            <a:spAutoFit/>
          </a:bodyPr>
          <a:lstStyle/>
          <a:p>
            <a:pPr lvl="0"/>
            <a:r>
              <a:rPr lang="en-US" altLang="en-US" sz="3600" b="1">
                <a:solidFill>
                  <a:prstClr val="white"/>
                </a:solidFill>
                <a:latin typeface="Arial" panose="020B0604020202020204" pitchFamily="34" charset="0"/>
                <a:cs typeface="Arial" panose="020B0604020202020204" pitchFamily="34" charset="0"/>
              </a:rPr>
              <a:t>Honeywell CIPer</a:t>
            </a:r>
          </a:p>
          <a:p>
            <a:pPr lvl="0"/>
            <a:r>
              <a:rPr lang="en-US" altLang="en-US" sz="1400" b="1">
                <a:solidFill>
                  <a:prstClr val="white"/>
                </a:solidFill>
                <a:latin typeface="Arial" panose="020B0604020202020204" pitchFamily="34" charset="0"/>
                <a:cs typeface="Arial" panose="020B0604020202020204" pitchFamily="34" charset="0"/>
              </a:rPr>
              <a:t>Web-Based Tridium N4 programmable flexible plant controllers</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84DA75E-520D-4D64-9BFE-3329EE02E8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34097" y="3203986"/>
            <a:ext cx="6229448" cy="2253025"/>
          </a:xfrm>
          <a:prstGeom prst="rect">
            <a:avLst/>
          </a:prstGeom>
        </p:spPr>
      </p:pic>
      <p:sp>
        <p:nvSpPr>
          <p:cNvPr id="10" name="TextBox 9">
            <a:extLst>
              <a:ext uri="{FF2B5EF4-FFF2-40B4-BE49-F238E27FC236}">
                <a16:creationId xmlns:a16="http://schemas.microsoft.com/office/drawing/2014/main" id="{BF3F6218-ED4B-47DB-A5C2-7BE6C4067D15}"/>
              </a:ext>
            </a:extLst>
          </p:cNvPr>
          <p:cNvSpPr txBox="1"/>
          <p:nvPr/>
        </p:nvSpPr>
        <p:spPr>
          <a:xfrm>
            <a:off x="180763" y="3007060"/>
            <a:ext cx="2320390" cy="2646878"/>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a:t>Latest Niagara N4</a:t>
            </a:r>
          </a:p>
          <a:p>
            <a:pPr marL="285750" indent="-285750">
              <a:spcBef>
                <a:spcPts val="1200"/>
              </a:spcBef>
              <a:buFont typeface="Arial" panose="020B0604020202020204" pitchFamily="34" charset="0"/>
              <a:buChar char="•"/>
            </a:pPr>
            <a:r>
              <a:rPr lang="en-US"/>
              <a:t>Fully programmable</a:t>
            </a:r>
          </a:p>
          <a:p>
            <a:pPr marL="285750" indent="-285750">
              <a:spcBef>
                <a:spcPts val="1200"/>
              </a:spcBef>
              <a:buFont typeface="Arial" panose="020B0604020202020204" pitchFamily="34" charset="0"/>
              <a:buChar char="•"/>
            </a:pPr>
            <a:r>
              <a:rPr lang="en-US"/>
              <a:t>Fast</a:t>
            </a:r>
          </a:p>
          <a:p>
            <a:pPr marL="285750" indent="-285750">
              <a:spcBef>
                <a:spcPts val="1200"/>
              </a:spcBef>
              <a:buFont typeface="Arial" panose="020B0604020202020204" pitchFamily="34" charset="0"/>
              <a:buChar char="•"/>
            </a:pPr>
            <a:r>
              <a:rPr lang="en-US"/>
              <a:t>Flexible</a:t>
            </a:r>
          </a:p>
          <a:p>
            <a:pPr marL="285750" indent="-285750">
              <a:spcBef>
                <a:spcPts val="1200"/>
              </a:spcBef>
              <a:buFont typeface="Arial" panose="020B0604020202020204" pitchFamily="34" charset="0"/>
              <a:buChar char="•"/>
            </a:pPr>
            <a:r>
              <a:rPr lang="en-US"/>
              <a:t>Modular</a:t>
            </a:r>
          </a:p>
        </p:txBody>
      </p:sp>
      <p:sp>
        <p:nvSpPr>
          <p:cNvPr id="19" name="TextBox 18">
            <a:extLst>
              <a:ext uri="{FF2B5EF4-FFF2-40B4-BE49-F238E27FC236}">
                <a16:creationId xmlns:a16="http://schemas.microsoft.com/office/drawing/2014/main" id="{FBB07834-8A32-4FEB-8DFB-D982A9D03A9C}"/>
              </a:ext>
            </a:extLst>
          </p:cNvPr>
          <p:cNvSpPr txBox="1"/>
          <p:nvPr/>
        </p:nvSpPr>
        <p:spPr>
          <a:xfrm>
            <a:off x="9234200" y="2807005"/>
            <a:ext cx="2589771" cy="3046988"/>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a:t>Open Protocol</a:t>
            </a:r>
          </a:p>
          <a:p>
            <a:pPr marL="285750" indent="-285750">
              <a:spcBef>
                <a:spcPts val="1200"/>
              </a:spcBef>
              <a:buFont typeface="Arial" panose="020B0604020202020204" pitchFamily="34" charset="0"/>
              <a:buChar char="•"/>
            </a:pPr>
            <a:r>
              <a:rPr lang="en-US"/>
              <a:t>Sold and supported by multiple contractors</a:t>
            </a:r>
          </a:p>
          <a:p>
            <a:pPr marL="285750" indent="-285750">
              <a:spcBef>
                <a:spcPts val="1200"/>
              </a:spcBef>
              <a:buFont typeface="Arial" panose="020B0604020202020204" pitchFamily="34" charset="0"/>
              <a:buChar char="•"/>
            </a:pPr>
            <a:r>
              <a:rPr lang="en-US"/>
              <a:t>NOT a branch only product</a:t>
            </a:r>
          </a:p>
          <a:p>
            <a:pPr marL="285750" indent="-285750">
              <a:spcBef>
                <a:spcPts val="1200"/>
              </a:spcBef>
              <a:buFont typeface="Arial" panose="020B0604020202020204" pitchFamily="34" charset="0"/>
              <a:buChar char="•"/>
            </a:pPr>
            <a:r>
              <a:rPr lang="en-US"/>
              <a:t>Web Support Built in</a:t>
            </a:r>
          </a:p>
        </p:txBody>
      </p:sp>
      <p:pic>
        <p:nvPicPr>
          <p:cNvPr id="5" name="Picture 4">
            <a:extLst>
              <a:ext uri="{FF2B5EF4-FFF2-40B4-BE49-F238E27FC236}">
                <a16:creationId xmlns:a16="http://schemas.microsoft.com/office/drawing/2014/main" id="{B32FC3C0-BA31-422F-9B5B-A52F256AF3F7}"/>
              </a:ext>
            </a:extLst>
          </p:cNvPr>
          <p:cNvPicPr>
            <a:picLocks noChangeAspect="1"/>
          </p:cNvPicPr>
          <p:nvPr/>
        </p:nvPicPr>
        <p:blipFill>
          <a:blip r:embed="rId6"/>
          <a:stretch>
            <a:fillRect/>
          </a:stretch>
        </p:blipFill>
        <p:spPr>
          <a:xfrm>
            <a:off x="6696635" y="5453824"/>
            <a:ext cx="1483658" cy="1404176"/>
          </a:xfrm>
          <a:prstGeom prst="rect">
            <a:avLst/>
          </a:prstGeom>
        </p:spPr>
      </p:pic>
      <p:pic>
        <p:nvPicPr>
          <p:cNvPr id="7" name="Picture 6">
            <a:extLst>
              <a:ext uri="{FF2B5EF4-FFF2-40B4-BE49-F238E27FC236}">
                <a16:creationId xmlns:a16="http://schemas.microsoft.com/office/drawing/2014/main" id="{BC77A686-F3FA-403E-9C80-D91C5AF4A9F6}"/>
              </a:ext>
            </a:extLst>
          </p:cNvPr>
          <p:cNvPicPr>
            <a:picLocks noChangeAspect="1"/>
          </p:cNvPicPr>
          <p:nvPr/>
        </p:nvPicPr>
        <p:blipFill>
          <a:blip r:embed="rId7"/>
          <a:stretch>
            <a:fillRect/>
          </a:stretch>
        </p:blipFill>
        <p:spPr>
          <a:xfrm>
            <a:off x="4378414" y="1607127"/>
            <a:ext cx="2978524" cy="1580708"/>
          </a:xfrm>
          <a:prstGeom prst="rect">
            <a:avLst/>
          </a:prstGeom>
        </p:spPr>
      </p:pic>
      <p:pic>
        <p:nvPicPr>
          <p:cNvPr id="11" name="Picture 10">
            <a:extLst>
              <a:ext uri="{FF2B5EF4-FFF2-40B4-BE49-F238E27FC236}">
                <a16:creationId xmlns:a16="http://schemas.microsoft.com/office/drawing/2014/main" id="{717668EB-BE1B-4AF5-B69D-7A4B507AAAF6}"/>
              </a:ext>
            </a:extLst>
          </p:cNvPr>
          <p:cNvPicPr>
            <a:picLocks noChangeAspect="1"/>
          </p:cNvPicPr>
          <p:nvPr/>
        </p:nvPicPr>
        <p:blipFill>
          <a:blip r:embed="rId8"/>
          <a:stretch>
            <a:fillRect/>
          </a:stretch>
        </p:blipFill>
        <p:spPr>
          <a:xfrm>
            <a:off x="3417460" y="5449824"/>
            <a:ext cx="1921908" cy="1408176"/>
          </a:xfrm>
          <a:prstGeom prst="rect">
            <a:avLst/>
          </a:prstGeom>
        </p:spPr>
      </p:pic>
    </p:spTree>
    <p:extLst>
      <p:ext uri="{BB962C8B-B14F-4D97-AF65-F5344CB8AC3E}">
        <p14:creationId xmlns:p14="http://schemas.microsoft.com/office/powerpoint/2010/main" val="415859112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FAC6C-825A-4ADE-A0BD-4DD66180501B}"/>
              </a:ext>
            </a:extLst>
          </p:cNvPr>
          <p:cNvPicPr>
            <a:picLocks noChangeAspect="1"/>
          </p:cNvPicPr>
          <p:nvPr/>
        </p:nvPicPr>
        <p:blipFill>
          <a:blip r:embed="rId3"/>
          <a:stretch>
            <a:fillRect/>
          </a:stretch>
        </p:blipFill>
        <p:spPr>
          <a:xfrm>
            <a:off x="-16461" y="-2216"/>
            <a:ext cx="12192000" cy="1609343"/>
          </a:xfrm>
          <a:prstGeom prst="rect">
            <a:avLst/>
          </a:prstGeom>
        </p:spPr>
      </p:pic>
      <p:sp>
        <p:nvSpPr>
          <p:cNvPr id="117" name="Rectangle 116">
            <a:extLst>
              <a:ext uri="{FF2B5EF4-FFF2-40B4-BE49-F238E27FC236}">
                <a16:creationId xmlns:a16="http://schemas.microsoft.com/office/drawing/2014/main" id="{B5D6B786-31F8-4688-9E95-1A96EF3C701D}"/>
              </a:ext>
            </a:extLst>
          </p:cNvPr>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18" name="Picture 117">
            <a:extLst>
              <a:ext uri="{FF2B5EF4-FFF2-40B4-BE49-F238E27FC236}">
                <a16:creationId xmlns:a16="http://schemas.microsoft.com/office/drawing/2014/main" id="{2767DE31-4FD0-43EC-87A2-2971B75E8A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07790" y="147259"/>
            <a:ext cx="1578935" cy="1312608"/>
          </a:xfrm>
          <a:prstGeom prst="rect">
            <a:avLst/>
          </a:prstGeom>
        </p:spPr>
      </p:pic>
      <p:sp>
        <p:nvSpPr>
          <p:cNvPr id="133" name="Rectangle 132">
            <a:extLst>
              <a:ext uri="{FF2B5EF4-FFF2-40B4-BE49-F238E27FC236}">
                <a16:creationId xmlns:a16="http://schemas.microsoft.com/office/drawing/2014/main" id="{7D639376-5885-4928-898A-5D3E7416108E}"/>
              </a:ext>
            </a:extLst>
          </p:cNvPr>
          <p:cNvSpPr/>
          <p:nvPr/>
        </p:nvSpPr>
        <p:spPr>
          <a:xfrm>
            <a:off x="301752" y="164592"/>
            <a:ext cx="6389634" cy="861774"/>
          </a:xfrm>
          <a:prstGeom prst="rect">
            <a:avLst/>
          </a:prstGeom>
        </p:spPr>
        <p:txBody>
          <a:bodyPr wrap="none">
            <a:spAutoFit/>
          </a:bodyPr>
          <a:lstStyle/>
          <a:p>
            <a:pPr lvl="0"/>
            <a:r>
              <a:rPr lang="en-US" altLang="en-US" sz="3600" b="1">
                <a:solidFill>
                  <a:prstClr val="white"/>
                </a:solidFill>
                <a:latin typeface="Arial" panose="020B0604020202020204" pitchFamily="34" charset="0"/>
                <a:cs typeface="Arial" panose="020B0604020202020204" pitchFamily="34" charset="0"/>
              </a:rPr>
              <a:t>Honeywell Spyder</a:t>
            </a:r>
          </a:p>
          <a:p>
            <a:pPr lvl="0"/>
            <a:r>
              <a:rPr lang="en-US" altLang="en-US" sz="1400" b="1">
                <a:solidFill>
                  <a:prstClr val="white"/>
                </a:solidFill>
                <a:latin typeface="Arial" panose="020B0604020202020204" pitchFamily="34" charset="0"/>
                <a:cs typeface="Arial" panose="020B0604020202020204" pitchFamily="34" charset="0"/>
              </a:rPr>
              <a:t>A complete line of robust, fully programmable application control devices</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84DA75E-520D-4D64-9BFE-3329EE02E808}"/>
              </a:ext>
            </a:extLst>
          </p:cNvPr>
          <p:cNvPicPr>
            <a:picLocks noChangeAspect="1"/>
          </p:cNvPicPr>
          <p:nvPr/>
        </p:nvPicPr>
        <p:blipFill>
          <a:blip r:embed="rId5"/>
          <a:stretch>
            <a:fillRect/>
          </a:stretch>
        </p:blipFill>
        <p:spPr>
          <a:xfrm>
            <a:off x="2634097" y="1975384"/>
            <a:ext cx="6229448" cy="4710232"/>
          </a:xfrm>
          <a:prstGeom prst="rect">
            <a:avLst/>
          </a:prstGeom>
        </p:spPr>
      </p:pic>
      <p:sp>
        <p:nvSpPr>
          <p:cNvPr id="10" name="TextBox 9">
            <a:extLst>
              <a:ext uri="{FF2B5EF4-FFF2-40B4-BE49-F238E27FC236}">
                <a16:creationId xmlns:a16="http://schemas.microsoft.com/office/drawing/2014/main" id="{BF3F6218-ED4B-47DB-A5C2-7BE6C4067D15}"/>
              </a:ext>
            </a:extLst>
          </p:cNvPr>
          <p:cNvSpPr txBox="1"/>
          <p:nvPr/>
        </p:nvSpPr>
        <p:spPr>
          <a:xfrm>
            <a:off x="1033897" y="3145561"/>
            <a:ext cx="1573619" cy="2369880"/>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a:t>Chillers</a:t>
            </a:r>
          </a:p>
          <a:p>
            <a:pPr marL="285750" indent="-285750">
              <a:spcBef>
                <a:spcPts val="1200"/>
              </a:spcBef>
              <a:buFont typeface="Arial" panose="020B0604020202020204" pitchFamily="34" charset="0"/>
              <a:buChar char="•"/>
            </a:pPr>
            <a:r>
              <a:rPr lang="en-US"/>
              <a:t>Boilers</a:t>
            </a:r>
          </a:p>
          <a:p>
            <a:pPr marL="285750" indent="-285750">
              <a:spcBef>
                <a:spcPts val="1200"/>
              </a:spcBef>
              <a:buFont typeface="Arial" panose="020B0604020202020204" pitchFamily="34" charset="0"/>
              <a:buChar char="•"/>
            </a:pPr>
            <a:r>
              <a:rPr lang="en-US"/>
              <a:t>RTU’s</a:t>
            </a:r>
          </a:p>
          <a:p>
            <a:pPr marL="285750" indent="-285750">
              <a:spcBef>
                <a:spcPts val="1200"/>
              </a:spcBef>
              <a:buFont typeface="Arial" panose="020B0604020202020204" pitchFamily="34" charset="0"/>
              <a:buChar char="•"/>
            </a:pPr>
            <a:r>
              <a:rPr lang="en-US"/>
              <a:t>VAV’s</a:t>
            </a:r>
          </a:p>
          <a:p>
            <a:pPr marL="285750" indent="-285750">
              <a:spcBef>
                <a:spcPts val="1200"/>
              </a:spcBef>
              <a:buFont typeface="Arial" panose="020B0604020202020204" pitchFamily="34" charset="0"/>
              <a:buChar char="•"/>
            </a:pPr>
            <a:r>
              <a:rPr lang="en-US"/>
              <a:t>Etc.</a:t>
            </a:r>
          </a:p>
          <a:p>
            <a:pPr marL="285750" indent="-285750">
              <a:buFont typeface="Arial" panose="020B0604020202020204" pitchFamily="34" charset="0"/>
              <a:buChar char="•"/>
            </a:pPr>
            <a:endParaRPr lang="en-US"/>
          </a:p>
        </p:txBody>
      </p:sp>
      <p:sp>
        <p:nvSpPr>
          <p:cNvPr id="19" name="TextBox 18">
            <a:extLst>
              <a:ext uri="{FF2B5EF4-FFF2-40B4-BE49-F238E27FC236}">
                <a16:creationId xmlns:a16="http://schemas.microsoft.com/office/drawing/2014/main" id="{FBB07834-8A32-4FEB-8DFB-D982A9D03A9C}"/>
              </a:ext>
            </a:extLst>
          </p:cNvPr>
          <p:cNvSpPr txBox="1"/>
          <p:nvPr/>
        </p:nvSpPr>
        <p:spPr>
          <a:xfrm>
            <a:off x="9296954" y="2453063"/>
            <a:ext cx="2249262" cy="3754874"/>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a:t>Universal Inputs</a:t>
            </a:r>
          </a:p>
          <a:p>
            <a:pPr marL="285750" indent="-285750">
              <a:spcBef>
                <a:spcPts val="1200"/>
              </a:spcBef>
              <a:buFont typeface="Arial" panose="020B0604020202020204" pitchFamily="34" charset="0"/>
              <a:buChar char="•"/>
            </a:pPr>
            <a:r>
              <a:rPr lang="en-US"/>
              <a:t>Flexible Outputs</a:t>
            </a:r>
          </a:p>
          <a:p>
            <a:pPr marL="285750" indent="-285750">
              <a:spcBef>
                <a:spcPts val="1200"/>
              </a:spcBef>
              <a:buFont typeface="Arial" panose="020B0604020202020204" pitchFamily="34" charset="0"/>
              <a:buChar char="•"/>
            </a:pPr>
            <a:r>
              <a:rPr lang="en-US"/>
              <a:t>Open Protocol</a:t>
            </a:r>
          </a:p>
          <a:p>
            <a:pPr marL="285750" indent="-285750">
              <a:spcBef>
                <a:spcPts val="1200"/>
              </a:spcBef>
              <a:buFont typeface="Arial" panose="020B0604020202020204" pitchFamily="34" charset="0"/>
              <a:buChar char="•"/>
            </a:pPr>
            <a:r>
              <a:rPr lang="en-US"/>
              <a:t>Sold and supported by multiple contractors</a:t>
            </a:r>
          </a:p>
          <a:p>
            <a:pPr marL="285750" indent="-285750">
              <a:spcBef>
                <a:spcPts val="1200"/>
              </a:spcBef>
              <a:buFont typeface="Arial" panose="020B0604020202020204" pitchFamily="34" charset="0"/>
              <a:buChar char="•"/>
            </a:pPr>
            <a:r>
              <a:rPr lang="en-US"/>
              <a:t>NOT a branch only product</a:t>
            </a:r>
          </a:p>
        </p:txBody>
      </p:sp>
    </p:spTree>
    <p:extLst>
      <p:ext uri="{BB962C8B-B14F-4D97-AF65-F5344CB8AC3E}">
        <p14:creationId xmlns:p14="http://schemas.microsoft.com/office/powerpoint/2010/main" val="186114284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102" r="8102"/>
          <a:stretch>
            <a:fillRect/>
          </a:stretch>
        </p:blipFill>
        <p:spPr/>
      </p:pic>
      <p:sp>
        <p:nvSpPr>
          <p:cNvPr id="7" name="Rectangle 6"/>
          <p:cNvSpPr/>
          <p:nvPr userDrawn="1"/>
        </p:nvSpPr>
        <p:spPr>
          <a:xfrm>
            <a:off x="0" y="0"/>
            <a:ext cx="12191999" cy="6858000"/>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8467" y="3044280"/>
            <a:ext cx="4455066" cy="923330"/>
          </a:xfrm>
          <a:prstGeom prst="rect">
            <a:avLst/>
          </a:prstGeom>
        </p:spPr>
        <p:txBody>
          <a:bodyPr wrap="none">
            <a:spAutoFit/>
          </a:bodyPr>
          <a:lstStyle/>
          <a:p>
            <a:pPr algn="ctr"/>
            <a:r>
              <a:rPr lang="en-US" sz="5400" b="1">
                <a:solidFill>
                  <a:schemeClr val="bg1"/>
                </a:solidFill>
              </a:rPr>
              <a:t>THANK YOU</a:t>
            </a:r>
          </a:p>
        </p:txBody>
      </p:sp>
      <p:cxnSp>
        <p:nvCxnSpPr>
          <p:cNvPr id="3" name="Straight Connector 2"/>
          <p:cNvCxnSpPr/>
          <p:nvPr/>
        </p:nvCxnSpPr>
        <p:spPr>
          <a:xfrm flipH="1">
            <a:off x="0" y="6137693"/>
            <a:ext cx="5138058"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053942" y="6137693"/>
            <a:ext cx="5138058"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729DB67-CE81-413F-B052-AC363073E0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4352" y="5312433"/>
            <a:ext cx="1283296" cy="1065285"/>
          </a:xfrm>
          <a:prstGeom prst="rect">
            <a:avLst/>
          </a:prstGeom>
        </p:spPr>
      </p:pic>
    </p:spTree>
    <p:extLst>
      <p:ext uri="{BB962C8B-B14F-4D97-AF65-F5344CB8AC3E}">
        <p14:creationId xmlns:p14="http://schemas.microsoft.com/office/powerpoint/2010/main" val="127490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0128" b="40128"/>
          <a:stretch>
            <a:fillRect/>
          </a:stretch>
        </p:blipFill>
        <p:spPr/>
      </p:pic>
      <p:sp>
        <p:nvSpPr>
          <p:cNvPr id="3" name="Rectangle 2"/>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47775" y="295729"/>
            <a:ext cx="9589100" cy="892552"/>
          </a:xfrm>
          <a:prstGeom prst="rect">
            <a:avLst/>
          </a:prstGeom>
        </p:spPr>
        <p:txBody>
          <a:bodyPr wrap="none">
            <a:spAutoFit/>
          </a:bodyPr>
          <a:lstStyle/>
          <a:p>
            <a:r>
              <a:rPr lang="en-US" altLang="en-US" sz="3600" b="1" cap="all">
                <a:solidFill>
                  <a:schemeClr val="bg1"/>
                </a:solidFill>
                <a:latin typeface="Arial" panose="020B0604020202020204" pitchFamily="34" charset="0"/>
                <a:cs typeface="Arial" panose="020B0604020202020204" pitchFamily="34" charset="0"/>
              </a:rPr>
              <a:t>Building Automation Solutions, </a:t>
            </a:r>
            <a:r>
              <a:rPr lang="en-US" altLang="en-US" sz="3600" b="1" cap="all" err="1">
                <a:solidFill>
                  <a:schemeClr val="bg1"/>
                </a:solidFill>
                <a:latin typeface="Arial" panose="020B0604020202020204" pitchFamily="34" charset="0"/>
                <a:cs typeface="Arial" panose="020B0604020202020204" pitchFamily="34" charset="0"/>
              </a:rPr>
              <a:t>llc</a:t>
            </a:r>
            <a:endParaRPr lang="en-US" altLang="en-US" sz="3600" b="1" cap="all">
              <a:solidFill>
                <a:schemeClr val="bg1"/>
              </a:solidFill>
              <a:latin typeface="Arial" panose="020B0604020202020204" pitchFamily="34" charset="0"/>
              <a:cs typeface="Arial" panose="020B0604020202020204" pitchFamily="34" charset="0"/>
            </a:endParaRPr>
          </a:p>
          <a:p>
            <a:r>
              <a:rPr lang="en-US" sz="1600" b="1">
                <a:solidFill>
                  <a:schemeClr val="bg1"/>
                </a:solidFill>
                <a:latin typeface="Arial" panose="020B0604020202020204" pitchFamily="34" charset="0"/>
                <a:cs typeface="Arial" panose="020B0604020202020204" pitchFamily="34" charset="0"/>
              </a:rPr>
              <a:t>About Us</a:t>
            </a:r>
          </a:p>
        </p:txBody>
      </p:sp>
      <p:sp>
        <p:nvSpPr>
          <p:cNvPr id="10" name="Footer Placeholder 4"/>
          <p:cNvSpPr txBox="1">
            <a:spLocks/>
          </p:cNvSpPr>
          <p:nvPr/>
        </p:nvSpPr>
        <p:spPr>
          <a:xfrm>
            <a:off x="511677" y="6435520"/>
            <a:ext cx="2336026" cy="291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bg1">
                    <a:lumMod val="50000"/>
                  </a:schemeClr>
                </a:solidFill>
                <a:latin typeface="Arial" panose="020B0604020202020204" pitchFamily="34" charset="0"/>
                <a:cs typeface="Arial" panose="020B0604020202020204" pitchFamily="34" charset="0"/>
              </a:rPr>
              <a:t>Private And Confidential</a:t>
            </a:r>
          </a:p>
        </p:txBody>
      </p:sp>
      <p:sp>
        <p:nvSpPr>
          <p:cNvPr id="6" name="TextBox 5">
            <a:extLst>
              <a:ext uri="{FF2B5EF4-FFF2-40B4-BE49-F238E27FC236}">
                <a16:creationId xmlns:a16="http://schemas.microsoft.com/office/drawing/2014/main" id="{127F8EFD-E3FB-4989-A8EF-8FFC20D19237}"/>
              </a:ext>
            </a:extLst>
          </p:cNvPr>
          <p:cNvSpPr txBox="1"/>
          <p:nvPr/>
        </p:nvSpPr>
        <p:spPr>
          <a:xfrm>
            <a:off x="511677" y="1897811"/>
            <a:ext cx="5584323" cy="2031325"/>
          </a:xfrm>
          <a:prstGeom prst="rect">
            <a:avLst/>
          </a:prstGeom>
          <a:noFill/>
        </p:spPr>
        <p:txBody>
          <a:bodyPr wrap="square" rtlCol="0">
            <a:spAutoFit/>
          </a:bodyPr>
          <a:lstStyle/>
          <a:p>
            <a:pPr marL="285750" indent="-285750">
              <a:buFont typeface="Wingdings" panose="05000000000000000000" pitchFamily="2" charset="2"/>
              <a:buChar char="Ø"/>
            </a:pPr>
            <a:r>
              <a:rPr lang="en-US"/>
              <a:t>Founded in 2016</a:t>
            </a:r>
          </a:p>
          <a:p>
            <a:pPr marL="742950" lvl="1" indent="-285750">
              <a:buFont typeface="Wingdings" panose="05000000000000000000" pitchFamily="2" charset="2"/>
              <a:buChar char="Ø"/>
            </a:pPr>
            <a:r>
              <a:rPr lang="en-US"/>
              <a:t>Over 100 years combined automation and mechanical systems experience</a:t>
            </a:r>
          </a:p>
          <a:p>
            <a:pPr marL="742950" lvl="1" indent="-285750">
              <a:buFont typeface="Wingdings" panose="05000000000000000000" pitchFamily="2" charset="2"/>
              <a:buChar char="Ø"/>
            </a:pPr>
            <a:r>
              <a:rPr lang="en-US"/>
              <a:t>Certified Honeywell Systems Integrator</a:t>
            </a:r>
          </a:p>
          <a:p>
            <a:pPr marL="742950" lvl="1" indent="-285750">
              <a:buFont typeface="Wingdings" panose="05000000000000000000" pitchFamily="2" charset="2"/>
              <a:buChar char="Ø"/>
            </a:pPr>
            <a:r>
              <a:rPr lang="en-US"/>
              <a:t>Certified Tridium Systems Integrator</a:t>
            </a:r>
          </a:p>
          <a:p>
            <a:pPr marL="742950" lvl="1" indent="-285750">
              <a:buFont typeface="Wingdings" panose="05000000000000000000" pitchFamily="2" charset="2"/>
              <a:buChar char="Ø"/>
            </a:pPr>
            <a:r>
              <a:rPr lang="en-US"/>
              <a:t>Certified Niagara Engineers</a:t>
            </a:r>
          </a:p>
          <a:p>
            <a:pPr marL="742950" lvl="1" indent="-285750">
              <a:buFont typeface="Wingdings" panose="05000000000000000000" pitchFamily="2" charset="2"/>
              <a:buChar char="Ø"/>
            </a:pPr>
            <a:r>
              <a:rPr lang="en-US"/>
              <a:t>Certified </a:t>
            </a:r>
            <a:r>
              <a:rPr lang="en-US" err="1"/>
              <a:t>FinStack</a:t>
            </a:r>
            <a:r>
              <a:rPr lang="en-US"/>
              <a:t> Installer</a:t>
            </a:r>
          </a:p>
        </p:txBody>
      </p:sp>
      <p:sp>
        <p:nvSpPr>
          <p:cNvPr id="17" name="TextBox 16">
            <a:extLst>
              <a:ext uri="{FF2B5EF4-FFF2-40B4-BE49-F238E27FC236}">
                <a16:creationId xmlns:a16="http://schemas.microsoft.com/office/drawing/2014/main" id="{29CF762E-30D7-4518-898F-ECA52B2BC081}"/>
              </a:ext>
            </a:extLst>
          </p:cNvPr>
          <p:cNvSpPr txBox="1"/>
          <p:nvPr/>
        </p:nvSpPr>
        <p:spPr>
          <a:xfrm>
            <a:off x="511677" y="4076177"/>
            <a:ext cx="10104358" cy="1754326"/>
          </a:xfrm>
          <a:prstGeom prst="rect">
            <a:avLst/>
          </a:prstGeom>
          <a:noFill/>
        </p:spPr>
        <p:txBody>
          <a:bodyPr wrap="square" rtlCol="0">
            <a:spAutoFit/>
          </a:bodyPr>
          <a:lstStyle/>
          <a:p>
            <a:pPr marL="285750" indent="-285750">
              <a:buFont typeface="Wingdings" panose="05000000000000000000" pitchFamily="2" charset="2"/>
              <a:buChar char="Ø"/>
            </a:pPr>
            <a:r>
              <a:rPr lang="en-US"/>
              <a:t>Key Team Members</a:t>
            </a:r>
          </a:p>
          <a:p>
            <a:pPr marL="742950" lvl="1" indent="-285750">
              <a:buFont typeface="Wingdings" panose="05000000000000000000" pitchFamily="2" charset="2"/>
              <a:buChar char="Ø"/>
            </a:pPr>
            <a:r>
              <a:rPr lang="en-US"/>
              <a:t>John Gil, Jr.  - President</a:t>
            </a:r>
          </a:p>
          <a:p>
            <a:pPr marL="742950" lvl="1" indent="-285750">
              <a:buFont typeface="Wingdings" panose="05000000000000000000" pitchFamily="2" charset="2"/>
              <a:buChar char="Ø"/>
            </a:pPr>
            <a:r>
              <a:rPr lang="en-US"/>
              <a:t>Kelly Reiser – VP of Sales</a:t>
            </a:r>
          </a:p>
          <a:p>
            <a:pPr marL="742950" lvl="1" indent="-285750">
              <a:buFont typeface="Wingdings" panose="05000000000000000000" pitchFamily="2" charset="2"/>
              <a:buChar char="Ø"/>
            </a:pPr>
            <a:r>
              <a:rPr lang="en-US"/>
              <a:t>Serge </a:t>
            </a:r>
            <a:r>
              <a:rPr lang="en-US" err="1"/>
              <a:t>Labudev</a:t>
            </a:r>
            <a:r>
              <a:rPr lang="en-US"/>
              <a:t> – Director of Engineering</a:t>
            </a:r>
          </a:p>
          <a:p>
            <a:pPr marL="742950" lvl="1" indent="-285750">
              <a:buFont typeface="Wingdings" panose="05000000000000000000" pitchFamily="2" charset="2"/>
              <a:buChar char="Ø"/>
            </a:pPr>
            <a:r>
              <a:rPr lang="en-US"/>
              <a:t>David </a:t>
            </a:r>
            <a:r>
              <a:rPr lang="en-US" err="1"/>
              <a:t>Marmann</a:t>
            </a:r>
            <a:r>
              <a:rPr lang="en-US"/>
              <a:t> – Systems Specialist</a:t>
            </a:r>
          </a:p>
          <a:p>
            <a:pPr marL="742950" lvl="1" indent="-285750">
              <a:buFont typeface="Wingdings" panose="05000000000000000000" pitchFamily="2" charset="2"/>
              <a:buChar char="Ø"/>
            </a:pPr>
            <a:r>
              <a:rPr lang="en-US"/>
              <a:t>Richard Schwartz – Software Engineering</a:t>
            </a:r>
          </a:p>
        </p:txBody>
      </p:sp>
      <p:pic>
        <p:nvPicPr>
          <p:cNvPr id="2" name="Picture 1">
            <a:extLst>
              <a:ext uri="{FF2B5EF4-FFF2-40B4-BE49-F238E27FC236}">
                <a16:creationId xmlns:a16="http://schemas.microsoft.com/office/drawing/2014/main" id="{61C54521-6E16-4A7F-B9E2-F16D81C96D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32195" y="1897811"/>
            <a:ext cx="3841955" cy="4058097"/>
          </a:xfrm>
          <a:prstGeom prst="rect">
            <a:avLst/>
          </a:prstGeom>
        </p:spPr>
      </p:pic>
      <p:pic>
        <p:nvPicPr>
          <p:cNvPr id="4" name="Picture 3">
            <a:extLst>
              <a:ext uri="{FF2B5EF4-FFF2-40B4-BE49-F238E27FC236}">
                <a16:creationId xmlns:a16="http://schemas.microsoft.com/office/drawing/2014/main" id="{10C67025-ACC4-4B08-B562-3E6C53C3A81D}"/>
              </a:ext>
            </a:extLst>
          </p:cNvPr>
          <p:cNvPicPr>
            <a:picLocks noChangeAspect="1"/>
          </p:cNvPicPr>
          <p:nvPr/>
        </p:nvPicPr>
        <p:blipFill>
          <a:blip r:embed="rId4"/>
          <a:stretch>
            <a:fillRect/>
          </a:stretch>
        </p:blipFill>
        <p:spPr>
          <a:xfrm>
            <a:off x="10284650" y="148186"/>
            <a:ext cx="1579001" cy="1310754"/>
          </a:xfrm>
          <a:prstGeom prst="rect">
            <a:avLst/>
          </a:prstGeom>
        </p:spPr>
      </p:pic>
    </p:spTree>
    <p:extLst>
      <p:ext uri="{BB962C8B-B14F-4D97-AF65-F5344CB8AC3E}">
        <p14:creationId xmlns:p14="http://schemas.microsoft.com/office/powerpoint/2010/main" val="449531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0128" b="40128"/>
          <a:stretch>
            <a:fillRect/>
          </a:stretch>
        </p:blipFill>
        <p:spPr/>
      </p:pic>
      <p:sp>
        <p:nvSpPr>
          <p:cNvPr id="3" name="Rectangle 2"/>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5966" y="237917"/>
            <a:ext cx="4198585" cy="769441"/>
          </a:xfrm>
          <a:prstGeom prst="rect">
            <a:avLst/>
          </a:prstGeom>
        </p:spPr>
        <p:txBody>
          <a:bodyPr wrap="none">
            <a:spAutoFit/>
          </a:bodyPr>
          <a:lstStyle/>
          <a:p>
            <a:r>
              <a:rPr lang="en-US" altLang="en-US" sz="4400" b="1">
                <a:solidFill>
                  <a:schemeClr val="bg1"/>
                </a:solidFill>
                <a:latin typeface="Arial" panose="020B0604020202020204" pitchFamily="34" charset="0"/>
                <a:cs typeface="Arial" panose="020B0604020202020204" pitchFamily="34" charset="0"/>
              </a:rPr>
              <a:t>THE MISSION -</a:t>
            </a:r>
            <a:endParaRPr lang="en-US" sz="44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305967" y="975541"/>
            <a:ext cx="7218239" cy="307777"/>
          </a:xfrm>
          <a:prstGeom prst="rect">
            <a:avLst/>
          </a:prstGeom>
        </p:spPr>
        <p:txBody>
          <a:bodyPr wrap="square">
            <a:spAutoFit/>
          </a:bodyPr>
          <a:lstStyle/>
          <a:p>
            <a:r>
              <a:rPr lang="en-US" sz="1400">
                <a:solidFill>
                  <a:schemeClr val="bg1"/>
                </a:solidFill>
                <a:latin typeface="Arial" panose="020B0604020202020204" pitchFamily="34" charset="0"/>
                <a:cs typeface="Arial" panose="020B0604020202020204" pitchFamily="34" charset="0"/>
              </a:rPr>
              <a:t>Gather the most experienced and knowledgeable team working with select clientele</a:t>
            </a:r>
          </a:p>
        </p:txBody>
      </p:sp>
      <p:pic>
        <p:nvPicPr>
          <p:cNvPr id="9" name="Picture 8">
            <a:extLst>
              <a:ext uri="{FF2B5EF4-FFF2-40B4-BE49-F238E27FC236}">
                <a16:creationId xmlns:a16="http://schemas.microsoft.com/office/drawing/2014/main" id="{2729DB67-CE81-413F-B052-AC363073E0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57254" y="199355"/>
            <a:ext cx="1455718" cy="1208415"/>
          </a:xfrm>
          <a:prstGeom prst="rect">
            <a:avLst/>
          </a:prstGeom>
        </p:spPr>
      </p:pic>
      <p:sp>
        <p:nvSpPr>
          <p:cNvPr id="4" name="Rectangle 3"/>
          <p:cNvSpPr/>
          <p:nvPr/>
        </p:nvSpPr>
        <p:spPr>
          <a:xfrm>
            <a:off x="305967" y="1891667"/>
            <a:ext cx="11568704" cy="3354765"/>
          </a:xfrm>
          <a:prstGeom prst="rect">
            <a:avLst/>
          </a:prstGeom>
        </p:spPr>
        <p:txBody>
          <a:bodyPr wrap="square">
            <a:spAutoFit/>
          </a:bodyPr>
          <a:lstStyle/>
          <a:p>
            <a:pPr>
              <a:spcBef>
                <a:spcPct val="0"/>
              </a:spcBef>
              <a:spcAft>
                <a:spcPts val="600"/>
              </a:spcAft>
            </a:pPr>
            <a:r>
              <a:rPr lang="en-US" altLang="en-US" sz="1600" b="1">
                <a:solidFill>
                  <a:srgbClr val="008CD1"/>
                </a:solidFill>
                <a:latin typeface="Arial" panose="020B0604020202020204" pitchFamily="34" charset="0"/>
                <a:cs typeface="Arial" panose="020B0604020202020204" pitchFamily="34" charset="0"/>
              </a:rPr>
              <a:t>Building Automation Solutions LLC (“BAS”) is focused on delivering exceptions service with a clear mission that supports the best interest of our client always being the driving force. </a:t>
            </a:r>
          </a:p>
          <a:p>
            <a:pPr>
              <a:spcBef>
                <a:spcPct val="0"/>
              </a:spcBef>
              <a:spcAft>
                <a:spcPts val="600"/>
              </a:spcAft>
            </a:pPr>
            <a:r>
              <a:rPr lang="en-US" sz="1200" b="1">
                <a:solidFill>
                  <a:srgbClr val="008CD1"/>
                </a:solidFill>
                <a:latin typeface="Arial" panose="020B0604020202020204" pitchFamily="34" charset="0"/>
                <a:cs typeface="Arial" panose="020B0604020202020204" pitchFamily="34" charset="0"/>
              </a:rPr>
              <a:t>It is the mission of the BAS team to bring together the most experienced and knowledgeable controls team in the NY Market. Using our combined skills, we seek to deliver exceptional service while continually improving through the application of high-quality standards, continual process and personal improvement and an atmosphere committed to teamwork.</a:t>
            </a:r>
          </a:p>
          <a:p>
            <a:pPr>
              <a:spcBef>
                <a:spcPct val="0"/>
              </a:spcBef>
              <a:spcAft>
                <a:spcPts val="600"/>
              </a:spcAft>
            </a:pPr>
            <a:r>
              <a:rPr lang="en-US" sz="1200" b="1">
                <a:solidFill>
                  <a:schemeClr val="bg1">
                    <a:lumMod val="50000"/>
                  </a:schemeClr>
                </a:solidFill>
                <a:latin typeface="Arial" panose="020B0604020202020204" pitchFamily="34" charset="0"/>
                <a:cs typeface="Arial" panose="020B0604020202020204" pitchFamily="34" charset="0"/>
              </a:rPr>
              <a:t>Keys to Success –</a:t>
            </a:r>
          </a:p>
          <a:p>
            <a:pPr marL="285750" indent="-285750">
              <a:spcBef>
                <a:spcPct val="0"/>
              </a:spcBef>
              <a:spcAft>
                <a:spcPts val="600"/>
              </a:spcAft>
              <a:buFont typeface="Arial" panose="020B0604020202020204" pitchFamily="34" charset="0"/>
              <a:buChar char="•"/>
            </a:pPr>
            <a:r>
              <a:rPr lang="en-US" sz="1200" b="1">
                <a:solidFill>
                  <a:schemeClr val="bg1">
                    <a:lumMod val="50000"/>
                  </a:schemeClr>
                </a:solidFill>
                <a:latin typeface="Arial" panose="020B0604020202020204" pitchFamily="34" charset="0"/>
                <a:cs typeface="Arial" panose="020B0604020202020204" pitchFamily="34" charset="0"/>
              </a:rPr>
              <a:t>Well Defined Processes around all key functions</a:t>
            </a:r>
          </a:p>
          <a:p>
            <a:pPr marL="742950" lvl="1" indent="-285750">
              <a:spcBef>
                <a:spcPct val="0"/>
              </a:spcBef>
              <a:spcAft>
                <a:spcPts val="600"/>
              </a:spcAft>
              <a:buFont typeface="Arial" panose="020B0604020202020204" pitchFamily="34" charset="0"/>
              <a:buChar char="•"/>
            </a:pPr>
            <a:r>
              <a:rPr lang="en-US" sz="1200" b="1">
                <a:solidFill>
                  <a:schemeClr val="bg1">
                    <a:lumMod val="50000"/>
                  </a:schemeClr>
                </a:solidFill>
                <a:latin typeface="Arial" panose="020B0604020202020204" pitchFamily="34" charset="0"/>
                <a:cs typeface="Arial" panose="020B0604020202020204" pitchFamily="34" charset="0"/>
              </a:rPr>
              <a:t>System Design – Design standards built to deliver your projects  on time and within budget. BAS will work with your design engineers to ensure you have the latest technology to achieve the most reliable and energy efficient operations. </a:t>
            </a:r>
          </a:p>
          <a:p>
            <a:pPr marL="742950" lvl="1" indent="-285750">
              <a:spcBef>
                <a:spcPct val="0"/>
              </a:spcBef>
              <a:spcAft>
                <a:spcPts val="600"/>
              </a:spcAft>
              <a:buFont typeface="Arial" panose="020B0604020202020204" pitchFamily="34" charset="0"/>
              <a:buChar char="•"/>
            </a:pPr>
            <a:r>
              <a:rPr lang="en-US" sz="1200" b="1">
                <a:solidFill>
                  <a:schemeClr val="bg1">
                    <a:lumMod val="50000"/>
                  </a:schemeClr>
                </a:solidFill>
                <a:latin typeface="Arial" panose="020B0604020202020204" pitchFamily="34" charset="0"/>
                <a:cs typeface="Arial" panose="020B0604020202020204" pitchFamily="34" charset="0"/>
              </a:rPr>
              <a:t>Construction Management – Project management tasks coupled with a well-trained team and the most open systems available. </a:t>
            </a:r>
          </a:p>
          <a:p>
            <a:pPr marL="742950" lvl="1" indent="-285750">
              <a:spcBef>
                <a:spcPct val="0"/>
              </a:spcBef>
              <a:spcAft>
                <a:spcPts val="600"/>
              </a:spcAft>
              <a:buFont typeface="Arial" panose="020B0604020202020204" pitchFamily="34" charset="0"/>
              <a:buChar char="•"/>
            </a:pPr>
            <a:r>
              <a:rPr lang="en-US" sz="1200" b="1">
                <a:solidFill>
                  <a:schemeClr val="bg1">
                    <a:lumMod val="50000"/>
                  </a:schemeClr>
                </a:solidFill>
                <a:latin typeface="Arial" panose="020B0604020202020204" pitchFamily="34" charset="0"/>
                <a:cs typeface="Arial" panose="020B0604020202020204" pitchFamily="34" charset="0"/>
              </a:rPr>
              <a:t>Service Delivery – Well defined service delivery plan to ensure that scheduled service is delivered, and your system is maintained in top shape. </a:t>
            </a:r>
          </a:p>
          <a:p>
            <a:pPr marL="742950" lvl="1" indent="-285750">
              <a:spcBef>
                <a:spcPct val="0"/>
              </a:spcBef>
              <a:spcAft>
                <a:spcPts val="600"/>
              </a:spcAft>
              <a:buFont typeface="Arial" panose="020B0604020202020204" pitchFamily="34" charset="0"/>
              <a:buChar char="•"/>
            </a:pPr>
            <a:endParaRPr lang="en-US" sz="1600" b="1">
              <a:solidFill>
                <a:srgbClr val="008CD1"/>
              </a:solidFill>
              <a:latin typeface="Arial" panose="020B0604020202020204" pitchFamily="34" charset="0"/>
              <a:cs typeface="Arial" panose="020B0604020202020204" pitchFamily="34" charset="0"/>
            </a:endParaRPr>
          </a:p>
          <a:p>
            <a:pPr>
              <a:spcBef>
                <a:spcPct val="0"/>
              </a:spcBef>
              <a:spcAft>
                <a:spcPts val="600"/>
              </a:spcAft>
            </a:pPr>
            <a:endParaRPr lang="en-US" altLang="en-US" sz="1600" b="1">
              <a:solidFill>
                <a:srgbClr val="081154"/>
              </a:solidFill>
              <a:latin typeface="Arial" panose="020B0604020202020204" pitchFamily="34" charset="0"/>
              <a:cs typeface="Arial" panose="020B0604020202020204" pitchFamily="34" charset="0"/>
            </a:endParaRPr>
          </a:p>
        </p:txBody>
      </p:sp>
      <p:sp>
        <p:nvSpPr>
          <p:cNvPr id="30" name="Footer Placeholder 4"/>
          <p:cNvSpPr txBox="1">
            <a:spLocks/>
          </p:cNvSpPr>
          <p:nvPr/>
        </p:nvSpPr>
        <p:spPr>
          <a:xfrm>
            <a:off x="511677" y="6435520"/>
            <a:ext cx="2336026" cy="291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bg1">
                    <a:lumMod val="50000"/>
                  </a:schemeClr>
                </a:solidFill>
                <a:latin typeface="Arial" panose="020B0604020202020204" pitchFamily="34" charset="0"/>
                <a:cs typeface="Arial" panose="020B0604020202020204" pitchFamily="34" charset="0"/>
              </a:rPr>
              <a:t>Private And Confidential</a:t>
            </a:r>
          </a:p>
        </p:txBody>
      </p:sp>
      <p:pic>
        <p:nvPicPr>
          <p:cNvPr id="5" name="Picture 4">
            <a:extLst>
              <a:ext uri="{FF2B5EF4-FFF2-40B4-BE49-F238E27FC236}">
                <a16:creationId xmlns:a16="http://schemas.microsoft.com/office/drawing/2014/main" id="{86439576-9BD7-4AAE-967B-D9EE8EAA068E}"/>
              </a:ext>
            </a:extLst>
          </p:cNvPr>
          <p:cNvPicPr>
            <a:picLocks noChangeAspect="1"/>
          </p:cNvPicPr>
          <p:nvPr/>
        </p:nvPicPr>
        <p:blipFill>
          <a:blip r:embed="rId4"/>
          <a:stretch>
            <a:fillRect/>
          </a:stretch>
        </p:blipFill>
        <p:spPr>
          <a:xfrm>
            <a:off x="921253" y="4813886"/>
            <a:ext cx="2521497" cy="1434172"/>
          </a:xfrm>
          <a:prstGeom prst="rect">
            <a:avLst/>
          </a:prstGeom>
        </p:spPr>
      </p:pic>
      <p:pic>
        <p:nvPicPr>
          <p:cNvPr id="8" name="Picture 7">
            <a:extLst>
              <a:ext uri="{FF2B5EF4-FFF2-40B4-BE49-F238E27FC236}">
                <a16:creationId xmlns:a16="http://schemas.microsoft.com/office/drawing/2014/main" id="{1B20B9D5-9F3E-4458-9455-38E6D0A59ABC}"/>
              </a:ext>
            </a:extLst>
          </p:cNvPr>
          <p:cNvPicPr>
            <a:picLocks noChangeAspect="1"/>
          </p:cNvPicPr>
          <p:nvPr/>
        </p:nvPicPr>
        <p:blipFill>
          <a:blip r:embed="rId5"/>
          <a:stretch>
            <a:fillRect/>
          </a:stretch>
        </p:blipFill>
        <p:spPr>
          <a:xfrm>
            <a:off x="8737888" y="4812450"/>
            <a:ext cx="2369265" cy="1435608"/>
          </a:xfrm>
          <a:prstGeom prst="rect">
            <a:avLst/>
          </a:prstGeom>
        </p:spPr>
      </p:pic>
      <p:pic>
        <p:nvPicPr>
          <p:cNvPr id="10" name="Picture 9">
            <a:extLst>
              <a:ext uri="{FF2B5EF4-FFF2-40B4-BE49-F238E27FC236}">
                <a16:creationId xmlns:a16="http://schemas.microsoft.com/office/drawing/2014/main" id="{47772F63-A908-44FA-96FA-6D097F8E9EB0}"/>
              </a:ext>
            </a:extLst>
          </p:cNvPr>
          <p:cNvPicPr>
            <a:picLocks noChangeAspect="1"/>
          </p:cNvPicPr>
          <p:nvPr/>
        </p:nvPicPr>
        <p:blipFill>
          <a:blip r:embed="rId6"/>
          <a:stretch>
            <a:fillRect/>
          </a:stretch>
        </p:blipFill>
        <p:spPr>
          <a:xfrm>
            <a:off x="4519632" y="4812450"/>
            <a:ext cx="3141374" cy="1435608"/>
          </a:xfrm>
          <a:prstGeom prst="rect">
            <a:avLst/>
          </a:prstGeom>
        </p:spPr>
      </p:pic>
    </p:spTree>
    <p:extLst>
      <p:ext uri="{BB962C8B-B14F-4D97-AF65-F5344CB8AC3E}">
        <p14:creationId xmlns:p14="http://schemas.microsoft.com/office/powerpoint/2010/main" val="825129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0128" b="40128"/>
          <a:stretch>
            <a:fillRect/>
          </a:stretch>
        </p:blipFill>
        <p:spPr/>
      </p:pic>
      <p:sp>
        <p:nvSpPr>
          <p:cNvPr id="3" name="Rectangle 2"/>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1126" y="208582"/>
            <a:ext cx="5985934" cy="1015663"/>
          </a:xfrm>
          <a:prstGeom prst="rect">
            <a:avLst/>
          </a:prstGeom>
        </p:spPr>
        <p:txBody>
          <a:bodyPr wrap="none">
            <a:spAutoFit/>
          </a:bodyPr>
          <a:lstStyle/>
          <a:p>
            <a:r>
              <a:rPr lang="en-US" altLang="en-US" sz="4400" b="1">
                <a:solidFill>
                  <a:schemeClr val="bg1"/>
                </a:solidFill>
                <a:latin typeface="Arial" panose="020B0604020202020204" pitchFamily="34" charset="0"/>
                <a:cs typeface="Arial" panose="020B0604020202020204" pitchFamily="34" charset="0"/>
              </a:rPr>
              <a:t>THE TECHNOLOGYS </a:t>
            </a:r>
          </a:p>
          <a:p>
            <a:r>
              <a:rPr lang="en-US" sz="1600" b="1">
                <a:solidFill>
                  <a:schemeClr val="bg1"/>
                </a:solidFill>
                <a:latin typeface="Arial" panose="020B0604020202020204" pitchFamily="34" charset="0"/>
                <a:cs typeface="Arial" panose="020B0604020202020204" pitchFamily="34" charset="0"/>
              </a:rPr>
              <a:t>The most advanced and open automation products</a:t>
            </a:r>
          </a:p>
        </p:txBody>
      </p:sp>
      <p:pic>
        <p:nvPicPr>
          <p:cNvPr id="9" name="Picture 8">
            <a:extLst>
              <a:ext uri="{FF2B5EF4-FFF2-40B4-BE49-F238E27FC236}">
                <a16:creationId xmlns:a16="http://schemas.microsoft.com/office/drawing/2014/main" id="{2729DB67-CE81-413F-B052-AC363073E0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67437" y="132370"/>
            <a:ext cx="1617102" cy="1342383"/>
          </a:xfrm>
          <a:prstGeom prst="rect">
            <a:avLst/>
          </a:prstGeom>
        </p:spPr>
      </p:pic>
      <p:sp>
        <p:nvSpPr>
          <p:cNvPr id="10" name="Footer Placeholder 4"/>
          <p:cNvSpPr txBox="1">
            <a:spLocks/>
          </p:cNvSpPr>
          <p:nvPr/>
        </p:nvSpPr>
        <p:spPr>
          <a:xfrm>
            <a:off x="511677" y="6435520"/>
            <a:ext cx="2336026" cy="291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bg1">
                    <a:lumMod val="50000"/>
                  </a:schemeClr>
                </a:solidFill>
                <a:latin typeface="Arial" panose="020B0604020202020204" pitchFamily="34" charset="0"/>
                <a:cs typeface="Arial" panose="020B0604020202020204" pitchFamily="34" charset="0"/>
              </a:rPr>
              <a:t>Private And Confidential</a:t>
            </a:r>
          </a:p>
        </p:txBody>
      </p:sp>
      <p:pic>
        <p:nvPicPr>
          <p:cNvPr id="12" name="Picture 11">
            <a:extLst>
              <a:ext uri="{FF2B5EF4-FFF2-40B4-BE49-F238E27FC236}">
                <a16:creationId xmlns:a16="http://schemas.microsoft.com/office/drawing/2014/main" id="{8B4ED13E-3306-4AE8-BAC4-4B46505177B8}"/>
              </a:ext>
            </a:extLst>
          </p:cNvPr>
          <p:cNvPicPr>
            <a:picLocks noChangeAspect="1"/>
          </p:cNvPicPr>
          <p:nvPr/>
        </p:nvPicPr>
        <p:blipFill>
          <a:blip r:embed="rId4"/>
          <a:stretch>
            <a:fillRect/>
          </a:stretch>
        </p:blipFill>
        <p:spPr>
          <a:xfrm>
            <a:off x="1525387" y="2546729"/>
            <a:ext cx="2644632" cy="983062"/>
          </a:xfrm>
          <a:prstGeom prst="rect">
            <a:avLst/>
          </a:prstGeom>
        </p:spPr>
      </p:pic>
      <p:pic>
        <p:nvPicPr>
          <p:cNvPr id="13" name="Picture 12">
            <a:extLst>
              <a:ext uri="{FF2B5EF4-FFF2-40B4-BE49-F238E27FC236}">
                <a16:creationId xmlns:a16="http://schemas.microsoft.com/office/drawing/2014/main" id="{12390854-011F-4139-997B-1E3FF1603973}"/>
              </a:ext>
            </a:extLst>
          </p:cNvPr>
          <p:cNvPicPr>
            <a:picLocks noChangeAspect="1"/>
          </p:cNvPicPr>
          <p:nvPr/>
        </p:nvPicPr>
        <p:blipFill>
          <a:blip r:embed="rId5"/>
          <a:stretch>
            <a:fillRect/>
          </a:stretch>
        </p:blipFill>
        <p:spPr>
          <a:xfrm>
            <a:off x="7343997" y="2667440"/>
            <a:ext cx="3118568" cy="741641"/>
          </a:xfrm>
          <a:prstGeom prst="rect">
            <a:avLst/>
          </a:prstGeom>
        </p:spPr>
      </p:pic>
      <p:pic>
        <p:nvPicPr>
          <p:cNvPr id="14" name="Picture 13">
            <a:extLst>
              <a:ext uri="{FF2B5EF4-FFF2-40B4-BE49-F238E27FC236}">
                <a16:creationId xmlns:a16="http://schemas.microsoft.com/office/drawing/2014/main" id="{6B062669-7ABE-4263-8E6A-130FEEFB3E09}"/>
              </a:ext>
            </a:extLst>
          </p:cNvPr>
          <p:cNvPicPr>
            <a:picLocks noChangeAspect="1"/>
          </p:cNvPicPr>
          <p:nvPr/>
        </p:nvPicPr>
        <p:blipFill>
          <a:blip r:embed="rId6"/>
          <a:stretch>
            <a:fillRect/>
          </a:stretch>
        </p:blipFill>
        <p:spPr>
          <a:xfrm>
            <a:off x="1372829" y="4421388"/>
            <a:ext cx="3258354" cy="773360"/>
          </a:xfrm>
          <a:prstGeom prst="rect">
            <a:avLst/>
          </a:prstGeom>
        </p:spPr>
      </p:pic>
      <p:pic>
        <p:nvPicPr>
          <p:cNvPr id="15" name="Picture 14">
            <a:extLst>
              <a:ext uri="{FF2B5EF4-FFF2-40B4-BE49-F238E27FC236}">
                <a16:creationId xmlns:a16="http://schemas.microsoft.com/office/drawing/2014/main" id="{54CA8C23-2D54-4E0D-8934-57707B75A756}"/>
              </a:ext>
            </a:extLst>
          </p:cNvPr>
          <p:cNvPicPr>
            <a:picLocks noChangeAspect="1"/>
          </p:cNvPicPr>
          <p:nvPr/>
        </p:nvPicPr>
        <p:blipFill>
          <a:blip r:embed="rId7"/>
          <a:stretch>
            <a:fillRect/>
          </a:stretch>
        </p:blipFill>
        <p:spPr>
          <a:xfrm>
            <a:off x="7560819" y="4272494"/>
            <a:ext cx="2881600" cy="1071147"/>
          </a:xfrm>
          <a:prstGeom prst="rect">
            <a:avLst/>
          </a:prstGeom>
        </p:spPr>
      </p:pic>
      <p:pic>
        <p:nvPicPr>
          <p:cNvPr id="1026" name="Picture 2" descr=" ">
            <a:extLst>
              <a:ext uri="{FF2B5EF4-FFF2-40B4-BE49-F238E27FC236}">
                <a16:creationId xmlns:a16="http://schemas.microsoft.com/office/drawing/2014/main" id="{F3C416EF-E2A0-4AD4-9CD5-4B50C2B8DF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3498" y="2107685"/>
            <a:ext cx="1263437" cy="439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0DE0507-CD82-41B2-909F-A54A7AD8E8C2}"/>
              </a:ext>
            </a:extLst>
          </p:cNvPr>
          <p:cNvPicPr>
            <a:picLocks noChangeAspect="1"/>
          </p:cNvPicPr>
          <p:nvPr/>
        </p:nvPicPr>
        <p:blipFill>
          <a:blip r:embed="rId9"/>
          <a:stretch>
            <a:fillRect/>
          </a:stretch>
        </p:blipFill>
        <p:spPr>
          <a:xfrm>
            <a:off x="5465063" y="3566685"/>
            <a:ext cx="1261872" cy="630936"/>
          </a:xfrm>
          <a:prstGeom prst="rect">
            <a:avLst/>
          </a:prstGeom>
        </p:spPr>
      </p:pic>
      <p:pic>
        <p:nvPicPr>
          <p:cNvPr id="1028" name="Picture 4">
            <a:extLst>
              <a:ext uri="{FF2B5EF4-FFF2-40B4-BE49-F238E27FC236}">
                <a16:creationId xmlns:a16="http://schemas.microsoft.com/office/drawing/2014/main" id="{EFCA4F82-E8B1-4C69-BCCC-07915E2191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3498" y="5558794"/>
            <a:ext cx="1261872" cy="38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5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par>
                                <p:cTn id="23" presetID="3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par>
                                <p:cTn id="29" presetID="3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fltVal val="0"/>
                                          </p:val>
                                        </p:tav>
                                        <p:tav tm="100000">
                                          <p:val>
                                            <p:strVal val="#ppt_w"/>
                                          </p:val>
                                        </p:tav>
                                      </p:tavLst>
                                    </p:anim>
                                    <p:anim calcmode="lin" valueType="num">
                                      <p:cBhvr>
                                        <p:cTn id="38" dur="1000" fill="hold"/>
                                        <p:tgtEl>
                                          <p:spTgt spid="1026"/>
                                        </p:tgtEl>
                                        <p:attrNameLst>
                                          <p:attrName>ppt_h</p:attrName>
                                        </p:attrNameLst>
                                      </p:cBhvr>
                                      <p:tavLst>
                                        <p:tav tm="0">
                                          <p:val>
                                            <p:fltVal val="0"/>
                                          </p:val>
                                        </p:tav>
                                        <p:tav tm="100000">
                                          <p:val>
                                            <p:strVal val="#ppt_h"/>
                                          </p:val>
                                        </p:tav>
                                      </p:tavLst>
                                    </p:anim>
                                    <p:anim calcmode="lin" valueType="num">
                                      <p:cBhvr>
                                        <p:cTn id="39" dur="1000" fill="hold"/>
                                        <p:tgtEl>
                                          <p:spTgt spid="1026"/>
                                        </p:tgtEl>
                                        <p:attrNameLst>
                                          <p:attrName>style.rotation</p:attrName>
                                        </p:attrNameLst>
                                      </p:cBhvr>
                                      <p:tavLst>
                                        <p:tav tm="0">
                                          <p:val>
                                            <p:fltVal val="90"/>
                                          </p:val>
                                        </p:tav>
                                        <p:tav tm="100000">
                                          <p:val>
                                            <p:fltVal val="0"/>
                                          </p:val>
                                        </p:tav>
                                      </p:tavLst>
                                    </p:anim>
                                    <p:animEffect transition="in" filter="fade">
                                      <p:cBhvr>
                                        <p:cTn id="40" dur="1000"/>
                                        <p:tgtEl>
                                          <p:spTgt spid="1026"/>
                                        </p:tgtEl>
                                      </p:cBhvr>
                                    </p:animEffect>
                                  </p:childTnLst>
                                </p:cTn>
                              </p:par>
                              <p:par>
                                <p:cTn id="41" presetID="3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fltVal val="0"/>
                                          </p:val>
                                        </p:tav>
                                        <p:tav tm="100000">
                                          <p:val>
                                            <p:strVal val="#ppt_w"/>
                                          </p:val>
                                        </p:tav>
                                      </p:tavLst>
                                    </p:anim>
                                    <p:anim calcmode="lin" valueType="num">
                                      <p:cBhvr>
                                        <p:cTn id="44" dur="1000" fill="hold"/>
                                        <p:tgtEl>
                                          <p:spTgt spid="2"/>
                                        </p:tgtEl>
                                        <p:attrNameLst>
                                          <p:attrName>ppt_h</p:attrName>
                                        </p:attrNameLst>
                                      </p:cBhvr>
                                      <p:tavLst>
                                        <p:tav tm="0">
                                          <p:val>
                                            <p:fltVal val="0"/>
                                          </p:val>
                                        </p:tav>
                                        <p:tav tm="100000">
                                          <p:val>
                                            <p:strVal val="#ppt_h"/>
                                          </p:val>
                                        </p:tav>
                                      </p:tavLst>
                                    </p:anim>
                                    <p:anim calcmode="lin" valueType="num">
                                      <p:cBhvr>
                                        <p:cTn id="45" dur="1000" fill="hold"/>
                                        <p:tgtEl>
                                          <p:spTgt spid="2"/>
                                        </p:tgtEl>
                                        <p:attrNameLst>
                                          <p:attrName>style.rotation</p:attrName>
                                        </p:attrNameLst>
                                      </p:cBhvr>
                                      <p:tavLst>
                                        <p:tav tm="0">
                                          <p:val>
                                            <p:fltVal val="90"/>
                                          </p:val>
                                        </p:tav>
                                        <p:tav tm="100000">
                                          <p:val>
                                            <p:fltVal val="0"/>
                                          </p:val>
                                        </p:tav>
                                      </p:tavLst>
                                    </p:anim>
                                    <p:animEffect transition="in" filter="fade">
                                      <p:cBhvr>
                                        <p:cTn id="4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0128" b="40128"/>
          <a:stretch>
            <a:fillRect/>
          </a:stretch>
        </p:blipFill>
        <p:spPr/>
      </p:pic>
      <p:sp>
        <p:nvSpPr>
          <p:cNvPr id="3" name="Rectangle 2"/>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5966" y="237917"/>
            <a:ext cx="4659674" cy="769441"/>
          </a:xfrm>
          <a:prstGeom prst="rect">
            <a:avLst/>
          </a:prstGeom>
        </p:spPr>
        <p:txBody>
          <a:bodyPr wrap="none">
            <a:spAutoFit/>
          </a:bodyPr>
          <a:lstStyle/>
          <a:p>
            <a:r>
              <a:rPr lang="en-US" altLang="en-US" sz="4400" b="1">
                <a:solidFill>
                  <a:schemeClr val="bg1"/>
                </a:solidFill>
                <a:latin typeface="Arial" panose="020B0604020202020204" pitchFamily="34" charset="0"/>
                <a:cs typeface="Arial" panose="020B0604020202020204" pitchFamily="34" charset="0"/>
              </a:rPr>
              <a:t>THE SERVICES -</a:t>
            </a:r>
            <a:endParaRPr lang="en-US" sz="44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305967" y="975541"/>
            <a:ext cx="7218239" cy="307777"/>
          </a:xfrm>
          <a:prstGeom prst="rect">
            <a:avLst/>
          </a:prstGeom>
        </p:spPr>
        <p:txBody>
          <a:bodyPr wrap="square">
            <a:spAutoFit/>
          </a:bodyPr>
          <a:lstStyle/>
          <a:p>
            <a:r>
              <a:rPr lang="en-US" sz="1400">
                <a:solidFill>
                  <a:schemeClr val="bg1"/>
                </a:solidFill>
                <a:latin typeface="Arial" panose="020B0604020202020204" pitchFamily="34" charset="0"/>
                <a:cs typeface="Arial" panose="020B0604020202020204" pitchFamily="34" charset="0"/>
              </a:rPr>
              <a:t>Services designed to meet your building management system needs</a:t>
            </a:r>
          </a:p>
        </p:txBody>
      </p:sp>
      <p:pic>
        <p:nvPicPr>
          <p:cNvPr id="9" name="Picture 8">
            <a:extLst>
              <a:ext uri="{FF2B5EF4-FFF2-40B4-BE49-F238E27FC236}">
                <a16:creationId xmlns:a16="http://schemas.microsoft.com/office/drawing/2014/main" id="{2729DB67-CE81-413F-B052-AC363073E0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57254" y="199355"/>
            <a:ext cx="1455718" cy="1208415"/>
          </a:xfrm>
          <a:prstGeom prst="rect">
            <a:avLst/>
          </a:prstGeom>
        </p:spPr>
      </p:pic>
      <p:sp>
        <p:nvSpPr>
          <p:cNvPr id="4" name="Rectangle 3"/>
          <p:cNvSpPr/>
          <p:nvPr/>
        </p:nvSpPr>
        <p:spPr>
          <a:xfrm>
            <a:off x="305967" y="1882423"/>
            <a:ext cx="11568704" cy="3093154"/>
          </a:xfrm>
          <a:prstGeom prst="rect">
            <a:avLst/>
          </a:prstGeom>
        </p:spPr>
        <p:txBody>
          <a:bodyPr wrap="square">
            <a:spAutoFit/>
          </a:bodyPr>
          <a:lstStyle/>
          <a:p>
            <a:pPr>
              <a:spcBef>
                <a:spcPct val="0"/>
              </a:spcBef>
              <a:spcAft>
                <a:spcPts val="600"/>
              </a:spcAft>
            </a:pPr>
            <a:r>
              <a:rPr lang="en-US" altLang="en-US" sz="1600" b="1" dirty="0">
                <a:solidFill>
                  <a:srgbClr val="008CD1"/>
                </a:solidFill>
                <a:latin typeface="Arial" panose="020B0604020202020204" pitchFamily="34" charset="0"/>
                <a:cs typeface="Arial" panose="020B0604020202020204" pitchFamily="34" charset="0"/>
              </a:rPr>
              <a:t>Building Automation Solutions LLC (“BAS”) is a certified expert in providing complete building management systems offering comprehensive solutions for new or existing systems to best serve a client’s operations and budget. </a:t>
            </a:r>
            <a:endParaRPr lang="en-US" altLang="en-US" sz="1600" b="1" dirty="0">
              <a:solidFill>
                <a:srgbClr val="081154"/>
              </a:solidFill>
              <a:latin typeface="Arial" panose="020B0604020202020204" pitchFamily="34" charset="0"/>
              <a:cs typeface="Arial" panose="020B0604020202020204" pitchFamily="34" charset="0"/>
            </a:endParaRPr>
          </a:p>
          <a:p>
            <a:pPr marL="742950" lvl="1" indent="-285750">
              <a:spcBef>
                <a:spcPct val="0"/>
              </a:spcBef>
              <a:spcAft>
                <a:spcPts val="1200"/>
              </a:spcAft>
              <a:buFont typeface="Wingdings" panose="05000000000000000000" pitchFamily="2" charset="2"/>
              <a:buChar char="Ø"/>
            </a:pPr>
            <a:r>
              <a:rPr lang="en-US" altLang="en-US" dirty="0">
                <a:solidFill>
                  <a:schemeClr val="tx1">
                    <a:lumMod val="65000"/>
                    <a:lumOff val="35000"/>
                  </a:schemeClr>
                </a:solidFill>
                <a:latin typeface="Arial" panose="020B0604020202020204" pitchFamily="34" charset="0"/>
                <a:cs typeface="Arial" panose="020B0604020202020204" pitchFamily="34" charset="0"/>
              </a:rPr>
              <a:t>Planned and Tracked Service Delivery</a:t>
            </a:r>
          </a:p>
          <a:p>
            <a:pPr marL="742950" lvl="1" indent="-285750">
              <a:spcBef>
                <a:spcPct val="0"/>
              </a:spcBef>
              <a:spcAft>
                <a:spcPts val="1200"/>
              </a:spcAft>
              <a:buFont typeface="Wingdings" panose="05000000000000000000" pitchFamily="2" charset="2"/>
              <a:buChar char="Ø"/>
            </a:pPr>
            <a:r>
              <a:rPr lang="en-US" altLang="en-US" dirty="0">
                <a:solidFill>
                  <a:schemeClr val="tx1">
                    <a:lumMod val="65000"/>
                    <a:lumOff val="35000"/>
                  </a:schemeClr>
                </a:solidFill>
                <a:latin typeface="Arial" panose="020B0604020202020204" pitchFamily="34" charset="0"/>
                <a:cs typeface="Arial" panose="020B0604020202020204" pitchFamily="34" charset="0"/>
              </a:rPr>
              <a:t>Comprehensive Upgrade Design</a:t>
            </a:r>
          </a:p>
          <a:p>
            <a:pPr marL="742950" lvl="1" indent="-285750">
              <a:spcBef>
                <a:spcPct val="0"/>
              </a:spcBef>
              <a:spcAft>
                <a:spcPts val="1200"/>
              </a:spcAft>
              <a:buFont typeface="Wingdings" panose="05000000000000000000" pitchFamily="2" charset="2"/>
              <a:buChar char="Ø"/>
            </a:pPr>
            <a:r>
              <a:rPr lang="en-US" altLang="en-US" dirty="0">
                <a:solidFill>
                  <a:schemeClr val="tx1">
                    <a:lumMod val="65000"/>
                    <a:lumOff val="35000"/>
                  </a:schemeClr>
                </a:solidFill>
                <a:latin typeface="Arial" panose="020B0604020202020204" pitchFamily="34" charset="0"/>
                <a:cs typeface="Arial" panose="020B0604020202020204" pitchFamily="34" charset="0"/>
              </a:rPr>
              <a:t>New and Existing System Integration</a:t>
            </a:r>
          </a:p>
          <a:p>
            <a:pPr marL="742950" lvl="1" indent="-285750">
              <a:spcBef>
                <a:spcPct val="0"/>
              </a:spcBef>
              <a:spcAft>
                <a:spcPts val="1200"/>
              </a:spcAft>
              <a:buFont typeface="Wingdings" panose="05000000000000000000" pitchFamily="2" charset="2"/>
              <a:buChar char="Ø"/>
            </a:pPr>
            <a:r>
              <a:rPr lang="en-US" altLang="en-US" dirty="0">
                <a:solidFill>
                  <a:schemeClr val="tx1">
                    <a:lumMod val="65000"/>
                    <a:lumOff val="35000"/>
                  </a:schemeClr>
                </a:solidFill>
                <a:latin typeface="Arial" panose="020B0604020202020204" pitchFamily="34" charset="0"/>
                <a:cs typeface="Arial" panose="020B0604020202020204" pitchFamily="34" charset="0"/>
              </a:rPr>
              <a:t>Open Protocol Migrations</a:t>
            </a:r>
          </a:p>
          <a:p>
            <a:pPr marL="742950" lvl="1" indent="-285750">
              <a:spcBef>
                <a:spcPct val="0"/>
              </a:spcBef>
              <a:spcAft>
                <a:spcPts val="1200"/>
              </a:spcAft>
              <a:buFont typeface="Wingdings" panose="05000000000000000000" pitchFamily="2" charset="2"/>
              <a:buChar char="Ø"/>
            </a:pPr>
            <a:r>
              <a:rPr lang="en-US" altLang="en-US" dirty="0">
                <a:solidFill>
                  <a:schemeClr val="tx1">
                    <a:lumMod val="65000"/>
                    <a:lumOff val="35000"/>
                  </a:schemeClr>
                </a:solidFill>
                <a:latin typeface="Arial" panose="020B0604020202020204" pitchFamily="34" charset="0"/>
                <a:cs typeface="Arial" panose="020B0604020202020204" pitchFamily="34" charset="0"/>
              </a:rPr>
              <a:t>Secure Local and Cloud Based Network Architecture Design</a:t>
            </a:r>
          </a:p>
          <a:p>
            <a:pPr marL="742950" lvl="1" indent="-285750">
              <a:spcBef>
                <a:spcPct val="0"/>
              </a:spcBef>
              <a:spcAft>
                <a:spcPts val="1200"/>
              </a:spcAft>
              <a:buFont typeface="Wingdings" panose="05000000000000000000" pitchFamily="2" charset="2"/>
              <a:buChar char="Ø"/>
            </a:pPr>
            <a:r>
              <a:rPr lang="en-US" altLang="en-US" dirty="0">
                <a:solidFill>
                  <a:schemeClr val="tx1">
                    <a:lumMod val="65000"/>
                    <a:lumOff val="35000"/>
                  </a:schemeClr>
                </a:solidFill>
                <a:latin typeface="Arial" panose="020B0604020202020204" pitchFamily="34" charset="0"/>
                <a:cs typeface="Arial" panose="020B0604020202020204" pitchFamily="34" charset="0"/>
              </a:rPr>
              <a:t>Client owns hardware, software and software tools breaking vendor lock.</a:t>
            </a:r>
          </a:p>
        </p:txBody>
      </p:sp>
      <p:grpSp>
        <p:nvGrpSpPr>
          <p:cNvPr id="5" name="Group 4">
            <a:extLst>
              <a:ext uri="{FF2B5EF4-FFF2-40B4-BE49-F238E27FC236}">
                <a16:creationId xmlns:a16="http://schemas.microsoft.com/office/drawing/2014/main" id="{08C9D0AA-2808-4219-8613-D3EC0A46262E}"/>
              </a:ext>
            </a:extLst>
          </p:cNvPr>
          <p:cNvGrpSpPr/>
          <p:nvPr/>
        </p:nvGrpSpPr>
        <p:grpSpPr>
          <a:xfrm>
            <a:off x="511677" y="5134095"/>
            <a:ext cx="11362993" cy="927463"/>
            <a:chOff x="511677" y="5134095"/>
            <a:chExt cx="11362993" cy="927463"/>
          </a:xfrm>
        </p:grpSpPr>
        <p:sp>
          <p:nvSpPr>
            <p:cNvPr id="10" name="Rounded Rectangle 9"/>
            <p:cNvSpPr/>
            <p:nvPr/>
          </p:nvSpPr>
          <p:spPr>
            <a:xfrm>
              <a:off x="511677" y="5134095"/>
              <a:ext cx="2076994" cy="9274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81154"/>
                </a:solidFill>
                <a:latin typeface="Arial" panose="020B0604020202020204" pitchFamily="34" charset="0"/>
                <a:cs typeface="Arial" panose="020B0604020202020204" pitchFamily="34" charset="0"/>
              </a:endParaRPr>
            </a:p>
          </p:txBody>
        </p:sp>
        <p:sp>
          <p:nvSpPr>
            <p:cNvPr id="11" name="Rounded Rectangle 10"/>
            <p:cNvSpPr/>
            <p:nvPr/>
          </p:nvSpPr>
          <p:spPr>
            <a:xfrm>
              <a:off x="3608250" y="5134095"/>
              <a:ext cx="2076994" cy="9274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08CD1"/>
                </a:solidFill>
                <a:latin typeface="Arial" panose="020B0604020202020204" pitchFamily="34" charset="0"/>
                <a:cs typeface="Arial" panose="020B0604020202020204" pitchFamily="34" charset="0"/>
              </a:endParaRPr>
            </a:p>
          </p:txBody>
        </p:sp>
        <p:sp>
          <p:nvSpPr>
            <p:cNvPr id="12" name="Rounded Rectangle 11"/>
            <p:cNvSpPr/>
            <p:nvPr/>
          </p:nvSpPr>
          <p:spPr>
            <a:xfrm>
              <a:off x="9797676" y="5134095"/>
              <a:ext cx="2076994" cy="9274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81154"/>
                </a:solidFill>
                <a:latin typeface="Arial" panose="020B0604020202020204" pitchFamily="34" charset="0"/>
                <a:cs typeface="Arial" panose="020B0604020202020204" pitchFamily="34" charset="0"/>
              </a:endParaRPr>
            </a:p>
          </p:txBody>
        </p:sp>
        <p:sp>
          <p:nvSpPr>
            <p:cNvPr id="13" name="Rounded Rectangle 12"/>
            <p:cNvSpPr/>
            <p:nvPr/>
          </p:nvSpPr>
          <p:spPr>
            <a:xfrm>
              <a:off x="6702343" y="5134095"/>
              <a:ext cx="2076994" cy="9274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08CD1"/>
                </a:solidFill>
                <a:latin typeface="Arial" panose="020B0604020202020204" pitchFamily="34" charset="0"/>
                <a:cs typeface="Arial" panose="020B0604020202020204" pitchFamily="34" charset="0"/>
              </a:endParaRPr>
            </a:p>
          </p:txBody>
        </p:sp>
        <p:sp>
          <p:nvSpPr>
            <p:cNvPr id="25" name="Rectangle 24"/>
            <p:cNvSpPr/>
            <p:nvPr/>
          </p:nvSpPr>
          <p:spPr>
            <a:xfrm>
              <a:off x="887975" y="5391951"/>
              <a:ext cx="1324402" cy="338554"/>
            </a:xfrm>
            <a:prstGeom prst="rect">
              <a:avLst/>
            </a:prstGeom>
          </p:spPr>
          <p:txBody>
            <a:bodyPr wrap="none">
              <a:spAutoFit/>
            </a:bodyPr>
            <a:lstStyle/>
            <a:p>
              <a:pPr algn="ctr">
                <a:spcBef>
                  <a:spcPct val="0"/>
                </a:spcBef>
              </a:pPr>
              <a:r>
                <a:rPr lang="en-US" altLang="en-US" sz="1600" b="1">
                  <a:solidFill>
                    <a:srgbClr val="008CD1"/>
                  </a:solidFill>
                  <a:latin typeface="Arial" panose="020B0604020202020204" pitchFamily="34" charset="0"/>
                  <a:cs typeface="Arial" panose="020B0604020202020204" pitchFamily="34" charset="0"/>
                </a:rPr>
                <a:t>Automation</a:t>
              </a:r>
            </a:p>
          </p:txBody>
        </p:sp>
        <p:sp>
          <p:nvSpPr>
            <p:cNvPr id="26" name="Rectangle 25"/>
            <p:cNvSpPr/>
            <p:nvPr/>
          </p:nvSpPr>
          <p:spPr>
            <a:xfrm>
              <a:off x="4023825" y="5390685"/>
              <a:ext cx="1245854" cy="338554"/>
            </a:xfrm>
            <a:prstGeom prst="rect">
              <a:avLst/>
            </a:prstGeom>
          </p:spPr>
          <p:txBody>
            <a:bodyPr wrap="none">
              <a:spAutoFit/>
            </a:bodyPr>
            <a:lstStyle/>
            <a:p>
              <a:pPr algn="ctr">
                <a:spcBef>
                  <a:spcPct val="0"/>
                </a:spcBef>
              </a:pPr>
              <a:r>
                <a:rPr lang="en-US" altLang="en-US" sz="1600" b="1">
                  <a:solidFill>
                    <a:srgbClr val="008CD1"/>
                  </a:solidFill>
                  <a:latin typeface="Arial" panose="020B0604020202020204" pitchFamily="34" charset="0"/>
                  <a:cs typeface="Arial" panose="020B0604020202020204" pitchFamily="34" charset="0"/>
                </a:rPr>
                <a:t>Integration</a:t>
              </a:r>
            </a:p>
          </p:txBody>
        </p:sp>
        <p:sp>
          <p:nvSpPr>
            <p:cNvPr id="27" name="Rectangle 26"/>
            <p:cNvSpPr/>
            <p:nvPr/>
          </p:nvSpPr>
          <p:spPr>
            <a:xfrm>
              <a:off x="6856631" y="5390685"/>
              <a:ext cx="1768433" cy="338554"/>
            </a:xfrm>
            <a:prstGeom prst="rect">
              <a:avLst/>
            </a:prstGeom>
          </p:spPr>
          <p:txBody>
            <a:bodyPr wrap="none">
              <a:spAutoFit/>
            </a:bodyPr>
            <a:lstStyle/>
            <a:p>
              <a:pPr algn="ctr">
                <a:spcBef>
                  <a:spcPct val="0"/>
                </a:spcBef>
              </a:pPr>
              <a:r>
                <a:rPr lang="en-US" altLang="en-US" sz="1600" b="1">
                  <a:solidFill>
                    <a:srgbClr val="008CD1"/>
                  </a:solidFill>
                  <a:latin typeface="Arial" panose="020B0604020202020204" pitchFamily="34" charset="0"/>
                  <a:cs typeface="Arial" panose="020B0604020202020204" pitchFamily="34" charset="0"/>
                </a:rPr>
                <a:t>Planned Service</a:t>
              </a:r>
            </a:p>
          </p:txBody>
        </p:sp>
        <p:sp>
          <p:nvSpPr>
            <p:cNvPr id="28" name="Rectangle 27"/>
            <p:cNvSpPr/>
            <p:nvPr/>
          </p:nvSpPr>
          <p:spPr>
            <a:xfrm>
              <a:off x="10127485" y="5305438"/>
              <a:ext cx="1417376" cy="584775"/>
            </a:xfrm>
            <a:prstGeom prst="rect">
              <a:avLst/>
            </a:prstGeom>
          </p:spPr>
          <p:txBody>
            <a:bodyPr wrap="none">
              <a:spAutoFit/>
            </a:bodyPr>
            <a:lstStyle/>
            <a:p>
              <a:pPr algn="ctr">
                <a:spcBef>
                  <a:spcPct val="0"/>
                </a:spcBef>
              </a:pPr>
              <a:r>
                <a:rPr lang="en-US" altLang="en-US" sz="1600" b="1">
                  <a:solidFill>
                    <a:srgbClr val="008CD1"/>
                  </a:solidFill>
                  <a:latin typeface="Arial" panose="020B0604020202020204" pitchFamily="34" charset="0"/>
                  <a:cs typeface="Arial" panose="020B0604020202020204" pitchFamily="34" charset="0"/>
                </a:rPr>
                <a:t>Master BMS </a:t>
              </a:r>
            </a:p>
            <a:p>
              <a:pPr algn="ctr">
                <a:spcBef>
                  <a:spcPct val="0"/>
                </a:spcBef>
              </a:pPr>
              <a:r>
                <a:rPr lang="en-US" altLang="en-US" sz="1600" b="1">
                  <a:solidFill>
                    <a:srgbClr val="008CD1"/>
                  </a:solidFill>
                  <a:latin typeface="Arial" panose="020B0604020202020204" pitchFamily="34" charset="0"/>
                  <a:cs typeface="Arial" panose="020B0604020202020204" pitchFamily="34" charset="0"/>
                </a:rPr>
                <a:t>Planning</a:t>
              </a:r>
            </a:p>
          </p:txBody>
        </p:sp>
      </p:grpSp>
      <p:sp>
        <p:nvSpPr>
          <p:cNvPr id="30" name="Footer Placeholder 4"/>
          <p:cNvSpPr txBox="1">
            <a:spLocks/>
          </p:cNvSpPr>
          <p:nvPr/>
        </p:nvSpPr>
        <p:spPr>
          <a:xfrm>
            <a:off x="511677" y="6435520"/>
            <a:ext cx="2336026" cy="291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bg1">
                    <a:lumMod val="50000"/>
                  </a:schemeClr>
                </a:solidFill>
                <a:latin typeface="Arial" panose="020B0604020202020204" pitchFamily="34" charset="0"/>
                <a:cs typeface="Arial" panose="020B0604020202020204" pitchFamily="34" charset="0"/>
              </a:rPr>
              <a:t>Private And Confidential</a:t>
            </a:r>
          </a:p>
        </p:txBody>
      </p:sp>
    </p:spTree>
    <p:extLst>
      <p:ext uri="{BB962C8B-B14F-4D97-AF65-F5344CB8AC3E}">
        <p14:creationId xmlns:p14="http://schemas.microsoft.com/office/powerpoint/2010/main" val="2315695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0128" b="40128"/>
          <a:stretch>
            <a:fillRect/>
          </a:stretch>
        </p:blipFill>
        <p:spPr/>
      </p:pic>
      <p:sp>
        <p:nvSpPr>
          <p:cNvPr id="3" name="Rectangle 2"/>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5966" y="237917"/>
            <a:ext cx="5012911" cy="769441"/>
          </a:xfrm>
          <a:prstGeom prst="rect">
            <a:avLst/>
          </a:prstGeom>
        </p:spPr>
        <p:txBody>
          <a:bodyPr wrap="none">
            <a:spAutoFit/>
          </a:bodyPr>
          <a:lstStyle/>
          <a:p>
            <a:r>
              <a:rPr lang="en-US" altLang="en-US" sz="4400" b="1">
                <a:solidFill>
                  <a:schemeClr val="bg1"/>
                </a:solidFill>
                <a:latin typeface="Arial" panose="020B0604020202020204" pitchFamily="34" charset="0"/>
                <a:cs typeface="Arial" panose="020B0604020202020204" pitchFamily="34" charset="0"/>
              </a:rPr>
              <a:t>THE VERTICALS -</a:t>
            </a:r>
            <a:endParaRPr lang="en-US" sz="44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305967" y="975541"/>
            <a:ext cx="7681586" cy="307777"/>
          </a:xfrm>
          <a:prstGeom prst="rect">
            <a:avLst/>
          </a:prstGeom>
        </p:spPr>
        <p:txBody>
          <a:bodyPr wrap="square">
            <a:spAutoFit/>
          </a:bodyPr>
          <a:lstStyle/>
          <a:p>
            <a:r>
              <a:rPr lang="en-US" sz="1400">
                <a:solidFill>
                  <a:schemeClr val="bg1"/>
                </a:solidFill>
                <a:latin typeface="Arial" panose="020B0604020202020204" pitchFamily="34" charset="0"/>
                <a:cs typeface="Arial" panose="020B0604020202020204" pitchFamily="34" charset="0"/>
              </a:rPr>
              <a:t>Leveraging decades of experience to ensure your projects and systems are robust and secure</a:t>
            </a:r>
          </a:p>
        </p:txBody>
      </p:sp>
      <p:pic>
        <p:nvPicPr>
          <p:cNvPr id="9" name="Picture 8">
            <a:extLst>
              <a:ext uri="{FF2B5EF4-FFF2-40B4-BE49-F238E27FC236}">
                <a16:creationId xmlns:a16="http://schemas.microsoft.com/office/drawing/2014/main" id="{2729DB67-CE81-413F-B052-AC363073E0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57254" y="199355"/>
            <a:ext cx="1455718" cy="1208415"/>
          </a:xfrm>
          <a:prstGeom prst="rect">
            <a:avLst/>
          </a:prstGeom>
        </p:spPr>
      </p:pic>
      <p:sp>
        <p:nvSpPr>
          <p:cNvPr id="4" name="Rectangle 3"/>
          <p:cNvSpPr/>
          <p:nvPr/>
        </p:nvSpPr>
        <p:spPr>
          <a:xfrm>
            <a:off x="1076632" y="1645687"/>
            <a:ext cx="10798038" cy="3739485"/>
          </a:xfrm>
          <a:prstGeom prst="rect">
            <a:avLst/>
          </a:prstGeom>
        </p:spPr>
        <p:txBody>
          <a:bodyPr wrap="square">
            <a:spAutoFit/>
          </a:bodyPr>
          <a:lstStyle/>
          <a:p>
            <a:pPr>
              <a:spcBef>
                <a:spcPct val="0"/>
              </a:spcBef>
              <a:spcAft>
                <a:spcPts val="600"/>
              </a:spcAft>
            </a:pPr>
            <a:r>
              <a:rPr lang="en-US" altLang="en-US" sz="1600" b="1">
                <a:solidFill>
                  <a:srgbClr val="008CD1"/>
                </a:solidFill>
                <a:latin typeface="Arial" panose="020B0604020202020204" pitchFamily="34" charset="0"/>
                <a:cs typeface="Arial" panose="020B0604020202020204" pitchFamily="34" charset="0"/>
              </a:rPr>
              <a:t>Building Automation Solutions LLC (“BAS”) brings decades of experience in the building automation space but has specialized knowledge that is applicable to specific verticals. . </a:t>
            </a:r>
            <a:endParaRPr lang="en-US" altLang="en-US" sz="1600" b="1">
              <a:solidFill>
                <a:srgbClr val="081154"/>
              </a:solidFill>
              <a:latin typeface="Arial" panose="020B0604020202020204" pitchFamily="34" charset="0"/>
              <a:cs typeface="Arial" panose="020B0604020202020204" pitchFamily="34" charset="0"/>
            </a:endParaRPr>
          </a:p>
          <a:p>
            <a:pPr marL="742950" lvl="1" indent="-285750">
              <a:spcBef>
                <a:spcPct val="0"/>
              </a:spcBef>
              <a:spcAft>
                <a:spcPts val="1200"/>
              </a:spcAft>
              <a:buFont typeface="Wingdings" panose="05000000000000000000" pitchFamily="2" charset="2"/>
              <a:buChar char="Ø"/>
            </a:pPr>
            <a:r>
              <a:rPr lang="en-US" altLang="en-US">
                <a:solidFill>
                  <a:schemeClr val="tx1">
                    <a:lumMod val="65000"/>
                    <a:lumOff val="35000"/>
                  </a:schemeClr>
                </a:solidFill>
                <a:latin typeface="Arial" panose="020B0604020202020204" pitchFamily="34" charset="0"/>
                <a:cs typeface="Arial" panose="020B0604020202020204" pitchFamily="34" charset="0"/>
              </a:rPr>
              <a:t>Hospitals and Healthcare - </a:t>
            </a:r>
            <a:r>
              <a:rPr lang="en-US" altLang="en-US" sz="1400">
                <a:solidFill>
                  <a:schemeClr val="tx1">
                    <a:lumMod val="65000"/>
                    <a:lumOff val="35000"/>
                  </a:schemeClr>
                </a:solidFill>
                <a:latin typeface="Arial" panose="020B0604020202020204" pitchFamily="34" charset="0"/>
                <a:cs typeface="Arial" panose="020B0604020202020204" pitchFamily="34" charset="0"/>
              </a:rPr>
              <a:t>Hospitals have unique requirements and BASNY has the experience and skills to cover them all from room pressurization in operating rooms to hospital construction protocols. We have decades of experience working with major hospital and healthcare providers.</a:t>
            </a:r>
          </a:p>
          <a:p>
            <a:pPr marL="742950" lvl="1" indent="-285750">
              <a:spcBef>
                <a:spcPct val="0"/>
              </a:spcBef>
              <a:spcAft>
                <a:spcPts val="1200"/>
              </a:spcAft>
              <a:buFont typeface="Wingdings" panose="05000000000000000000" pitchFamily="2" charset="2"/>
              <a:buChar char="Ø"/>
            </a:pPr>
            <a:r>
              <a:rPr lang="en-US" altLang="en-US">
                <a:solidFill>
                  <a:schemeClr val="tx1">
                    <a:lumMod val="65000"/>
                    <a:lumOff val="35000"/>
                  </a:schemeClr>
                </a:solidFill>
                <a:latin typeface="Arial" panose="020B0604020202020204" pitchFamily="34" charset="0"/>
                <a:cs typeface="Arial" panose="020B0604020202020204" pitchFamily="34" charset="0"/>
              </a:rPr>
              <a:t>Data Centers - </a:t>
            </a:r>
            <a:r>
              <a:rPr lang="en-US" altLang="en-US" sz="1400">
                <a:solidFill>
                  <a:schemeClr val="tx1">
                    <a:lumMod val="65000"/>
                    <a:lumOff val="35000"/>
                  </a:schemeClr>
                </a:solidFill>
                <a:latin typeface="Arial" panose="020B0604020202020204" pitchFamily="34" charset="0"/>
                <a:cs typeface="Arial" panose="020B0604020202020204" pitchFamily="34" charset="0"/>
              </a:rPr>
              <a:t>Critical environments where monitoring of temperature, humidity and power are a central focus of BAS. We work with some of the largest Data Center companies globally to deliver a streamlines solutions normalizing all data centers into a manageable portfolio.</a:t>
            </a:r>
          </a:p>
          <a:p>
            <a:pPr marL="742950" lvl="1" indent="-285750">
              <a:spcBef>
                <a:spcPct val="0"/>
              </a:spcBef>
              <a:spcAft>
                <a:spcPts val="1200"/>
              </a:spcAft>
              <a:buFont typeface="Wingdings" panose="05000000000000000000" pitchFamily="2" charset="2"/>
              <a:buChar char="Ø"/>
            </a:pPr>
            <a:r>
              <a:rPr lang="en-US" altLang="en-US">
                <a:solidFill>
                  <a:schemeClr val="tx1">
                    <a:lumMod val="65000"/>
                    <a:lumOff val="35000"/>
                  </a:schemeClr>
                </a:solidFill>
                <a:latin typeface="Arial" panose="020B0604020202020204" pitchFamily="34" charset="0"/>
                <a:cs typeface="Arial" panose="020B0604020202020204" pitchFamily="34" charset="0"/>
              </a:rPr>
              <a:t>Commercial Office Buildings – </a:t>
            </a:r>
            <a:r>
              <a:rPr lang="en-US" altLang="en-US" sz="1400">
                <a:solidFill>
                  <a:schemeClr val="tx1">
                    <a:lumMod val="65000"/>
                    <a:lumOff val="35000"/>
                  </a:schemeClr>
                </a:solidFill>
                <a:latin typeface="Arial" panose="020B0604020202020204" pitchFamily="34" charset="0"/>
                <a:cs typeface="Arial" panose="020B0604020202020204" pitchFamily="34" charset="0"/>
              </a:rPr>
              <a:t>Commercial office buildings have been and will continue to be a key to our success. The BAS team has worked in many of the premier buildings throughout the tristate area and we understand the needs of building management and tenants. </a:t>
            </a:r>
            <a:endParaRPr lang="en-US" altLang="en-US">
              <a:solidFill>
                <a:schemeClr val="tx1">
                  <a:lumMod val="65000"/>
                  <a:lumOff val="35000"/>
                </a:schemeClr>
              </a:solidFill>
              <a:latin typeface="Arial" panose="020B0604020202020204" pitchFamily="34" charset="0"/>
              <a:cs typeface="Arial" panose="020B0604020202020204" pitchFamily="34" charset="0"/>
            </a:endParaRPr>
          </a:p>
          <a:p>
            <a:pPr marL="742950" lvl="1" indent="-285750">
              <a:spcBef>
                <a:spcPct val="0"/>
              </a:spcBef>
              <a:spcAft>
                <a:spcPts val="1200"/>
              </a:spcAft>
              <a:buFont typeface="Wingdings" panose="05000000000000000000" pitchFamily="2" charset="2"/>
              <a:buChar char="Ø"/>
            </a:pPr>
            <a:r>
              <a:rPr lang="en-US" altLang="en-US">
                <a:solidFill>
                  <a:schemeClr val="tx1">
                    <a:lumMod val="65000"/>
                    <a:lumOff val="35000"/>
                  </a:schemeClr>
                </a:solidFill>
                <a:latin typeface="Arial" panose="020B0604020202020204" pitchFamily="34" charset="0"/>
                <a:cs typeface="Arial" panose="020B0604020202020204" pitchFamily="34" charset="0"/>
              </a:rPr>
              <a:t>Large Portfolios – </a:t>
            </a:r>
            <a:r>
              <a:rPr lang="en-US" altLang="en-US" sz="1400">
                <a:solidFill>
                  <a:schemeClr val="tx1">
                    <a:lumMod val="65000"/>
                    <a:lumOff val="35000"/>
                  </a:schemeClr>
                </a:solidFill>
                <a:latin typeface="Arial" panose="020B0604020202020204" pitchFamily="34" charset="0"/>
                <a:cs typeface="Arial" panose="020B0604020202020204" pitchFamily="34" charset="0"/>
              </a:rPr>
              <a:t>Taking the next step to transform your infrastructure from individual buildings to a managed portfolio is a big step. BAS brings the expertise to seamlessly connect and manage your entire portfolio</a:t>
            </a:r>
            <a:endParaRPr lang="en-US" altLang="en-US">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AE4180B-293E-4F7B-A48E-D4F38797CBC5}"/>
              </a:ext>
            </a:extLst>
          </p:cNvPr>
          <p:cNvGrpSpPr/>
          <p:nvPr/>
        </p:nvGrpSpPr>
        <p:grpSpPr>
          <a:xfrm>
            <a:off x="511677" y="5439549"/>
            <a:ext cx="11362993" cy="927463"/>
            <a:chOff x="511677" y="5134095"/>
            <a:chExt cx="11362993" cy="927463"/>
          </a:xfrm>
        </p:grpSpPr>
        <p:sp>
          <p:nvSpPr>
            <p:cNvPr id="10" name="Rounded Rectangle 9"/>
            <p:cNvSpPr/>
            <p:nvPr/>
          </p:nvSpPr>
          <p:spPr>
            <a:xfrm>
              <a:off x="511677" y="5134095"/>
              <a:ext cx="2076994" cy="9274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81154"/>
                </a:solidFill>
                <a:latin typeface="Arial" panose="020B0604020202020204" pitchFamily="34" charset="0"/>
                <a:cs typeface="Arial" panose="020B0604020202020204" pitchFamily="34" charset="0"/>
              </a:endParaRPr>
            </a:p>
          </p:txBody>
        </p:sp>
        <p:sp>
          <p:nvSpPr>
            <p:cNvPr id="11" name="Rounded Rectangle 10"/>
            <p:cNvSpPr/>
            <p:nvPr/>
          </p:nvSpPr>
          <p:spPr>
            <a:xfrm>
              <a:off x="3608250" y="5134095"/>
              <a:ext cx="2076994" cy="9274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08CD1"/>
                </a:solidFill>
                <a:latin typeface="Arial" panose="020B0604020202020204" pitchFamily="34" charset="0"/>
                <a:cs typeface="Arial" panose="020B0604020202020204" pitchFamily="34" charset="0"/>
              </a:endParaRPr>
            </a:p>
          </p:txBody>
        </p:sp>
        <p:sp>
          <p:nvSpPr>
            <p:cNvPr id="12" name="Rounded Rectangle 11"/>
            <p:cNvSpPr/>
            <p:nvPr/>
          </p:nvSpPr>
          <p:spPr>
            <a:xfrm>
              <a:off x="9797676" y="5134095"/>
              <a:ext cx="2076994" cy="9274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81154"/>
                </a:solidFill>
                <a:latin typeface="Arial" panose="020B0604020202020204" pitchFamily="34" charset="0"/>
                <a:cs typeface="Arial" panose="020B0604020202020204" pitchFamily="34" charset="0"/>
              </a:endParaRPr>
            </a:p>
          </p:txBody>
        </p:sp>
        <p:sp>
          <p:nvSpPr>
            <p:cNvPr id="13" name="Rounded Rectangle 12"/>
            <p:cNvSpPr/>
            <p:nvPr/>
          </p:nvSpPr>
          <p:spPr>
            <a:xfrm>
              <a:off x="6702343" y="5134095"/>
              <a:ext cx="2076994" cy="9274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008CD1"/>
                </a:solidFill>
                <a:latin typeface="Arial" panose="020B0604020202020204" pitchFamily="34" charset="0"/>
                <a:cs typeface="Arial" panose="020B0604020202020204" pitchFamily="34" charset="0"/>
              </a:endParaRPr>
            </a:p>
          </p:txBody>
        </p:sp>
        <p:sp>
          <p:nvSpPr>
            <p:cNvPr id="25" name="Rectangle 24"/>
            <p:cNvSpPr/>
            <p:nvPr/>
          </p:nvSpPr>
          <p:spPr>
            <a:xfrm>
              <a:off x="813434" y="5267574"/>
              <a:ext cx="1473480" cy="584775"/>
            </a:xfrm>
            <a:prstGeom prst="rect">
              <a:avLst/>
            </a:prstGeom>
          </p:spPr>
          <p:txBody>
            <a:bodyPr wrap="none">
              <a:spAutoFit/>
            </a:bodyPr>
            <a:lstStyle/>
            <a:p>
              <a:pPr algn="ctr">
                <a:spcBef>
                  <a:spcPct val="0"/>
                </a:spcBef>
              </a:pPr>
              <a:r>
                <a:rPr lang="en-US" altLang="en-US" sz="1600" b="1">
                  <a:solidFill>
                    <a:srgbClr val="008CD1"/>
                  </a:solidFill>
                  <a:latin typeface="Arial" panose="020B0604020202020204" pitchFamily="34" charset="0"/>
                  <a:cs typeface="Arial" panose="020B0604020202020204" pitchFamily="34" charset="0"/>
                </a:rPr>
                <a:t>Hospital and </a:t>
              </a:r>
            </a:p>
            <a:p>
              <a:pPr algn="ctr">
                <a:spcBef>
                  <a:spcPct val="0"/>
                </a:spcBef>
              </a:pPr>
              <a:r>
                <a:rPr lang="en-US" altLang="en-US" sz="1600" b="1">
                  <a:solidFill>
                    <a:srgbClr val="008CD1"/>
                  </a:solidFill>
                  <a:latin typeface="Arial" panose="020B0604020202020204" pitchFamily="34" charset="0"/>
                  <a:cs typeface="Arial" panose="020B0604020202020204" pitchFamily="34" charset="0"/>
                </a:rPr>
                <a:t>Healthcare</a:t>
              </a:r>
            </a:p>
          </p:txBody>
        </p:sp>
        <p:sp>
          <p:nvSpPr>
            <p:cNvPr id="26" name="Rectangle 25"/>
            <p:cNvSpPr/>
            <p:nvPr/>
          </p:nvSpPr>
          <p:spPr>
            <a:xfrm>
              <a:off x="3922029" y="5426079"/>
              <a:ext cx="1449436" cy="338554"/>
            </a:xfrm>
            <a:prstGeom prst="rect">
              <a:avLst/>
            </a:prstGeom>
          </p:spPr>
          <p:txBody>
            <a:bodyPr wrap="none">
              <a:spAutoFit/>
            </a:bodyPr>
            <a:lstStyle/>
            <a:p>
              <a:pPr algn="ctr">
                <a:spcBef>
                  <a:spcPct val="0"/>
                </a:spcBef>
              </a:pPr>
              <a:r>
                <a:rPr lang="en-US" altLang="en-US" sz="1600" b="1">
                  <a:solidFill>
                    <a:srgbClr val="008CD1"/>
                  </a:solidFill>
                  <a:latin typeface="Arial" panose="020B0604020202020204" pitchFamily="34" charset="0"/>
                  <a:cs typeface="Arial" panose="020B0604020202020204" pitchFamily="34" charset="0"/>
                </a:rPr>
                <a:t>Data Centers</a:t>
              </a:r>
            </a:p>
          </p:txBody>
        </p:sp>
        <p:sp>
          <p:nvSpPr>
            <p:cNvPr id="27" name="Rectangle 26"/>
            <p:cNvSpPr/>
            <p:nvPr/>
          </p:nvSpPr>
          <p:spPr>
            <a:xfrm>
              <a:off x="7032152" y="5305437"/>
              <a:ext cx="1417376" cy="584775"/>
            </a:xfrm>
            <a:prstGeom prst="rect">
              <a:avLst/>
            </a:prstGeom>
          </p:spPr>
          <p:txBody>
            <a:bodyPr wrap="none">
              <a:spAutoFit/>
            </a:bodyPr>
            <a:lstStyle/>
            <a:p>
              <a:pPr algn="ctr">
                <a:spcBef>
                  <a:spcPct val="0"/>
                </a:spcBef>
              </a:pPr>
              <a:r>
                <a:rPr lang="en-US" altLang="en-US" sz="1600" b="1">
                  <a:solidFill>
                    <a:srgbClr val="008CD1"/>
                  </a:solidFill>
                  <a:latin typeface="Arial" panose="020B0604020202020204" pitchFamily="34" charset="0"/>
                  <a:cs typeface="Arial" panose="020B0604020202020204" pitchFamily="34" charset="0"/>
                </a:rPr>
                <a:t>Commercial </a:t>
              </a:r>
            </a:p>
            <a:p>
              <a:pPr algn="ctr">
                <a:spcBef>
                  <a:spcPct val="0"/>
                </a:spcBef>
              </a:pPr>
              <a:r>
                <a:rPr lang="en-US" altLang="en-US" sz="1600" b="1">
                  <a:solidFill>
                    <a:srgbClr val="008CD1"/>
                  </a:solidFill>
                  <a:latin typeface="Arial" panose="020B0604020202020204" pitchFamily="34" charset="0"/>
                  <a:cs typeface="Arial" panose="020B0604020202020204" pitchFamily="34" charset="0"/>
                </a:rPr>
                <a:t>Office</a:t>
              </a:r>
            </a:p>
          </p:txBody>
        </p:sp>
        <p:sp>
          <p:nvSpPr>
            <p:cNvPr id="28" name="Rectangle 27"/>
            <p:cNvSpPr/>
            <p:nvPr/>
          </p:nvSpPr>
          <p:spPr>
            <a:xfrm>
              <a:off x="10321449" y="5305437"/>
              <a:ext cx="1029448" cy="584775"/>
            </a:xfrm>
            <a:prstGeom prst="rect">
              <a:avLst/>
            </a:prstGeom>
          </p:spPr>
          <p:txBody>
            <a:bodyPr wrap="none">
              <a:spAutoFit/>
            </a:bodyPr>
            <a:lstStyle/>
            <a:p>
              <a:pPr algn="ctr">
                <a:spcBef>
                  <a:spcPct val="0"/>
                </a:spcBef>
              </a:pPr>
              <a:r>
                <a:rPr lang="en-US" altLang="en-US" sz="1600" b="1">
                  <a:solidFill>
                    <a:srgbClr val="008CD1"/>
                  </a:solidFill>
                  <a:latin typeface="Arial" panose="020B0604020202020204" pitchFamily="34" charset="0"/>
                  <a:cs typeface="Arial" panose="020B0604020202020204" pitchFamily="34" charset="0"/>
                </a:rPr>
                <a:t>Large</a:t>
              </a:r>
            </a:p>
            <a:p>
              <a:pPr algn="ctr">
                <a:spcBef>
                  <a:spcPct val="0"/>
                </a:spcBef>
              </a:pPr>
              <a:r>
                <a:rPr lang="en-US" altLang="en-US" sz="1600" b="1">
                  <a:solidFill>
                    <a:srgbClr val="008CD1"/>
                  </a:solidFill>
                  <a:latin typeface="Arial" panose="020B0604020202020204" pitchFamily="34" charset="0"/>
                  <a:cs typeface="Arial" panose="020B0604020202020204" pitchFamily="34" charset="0"/>
                </a:rPr>
                <a:t>Portfolio</a:t>
              </a:r>
            </a:p>
          </p:txBody>
        </p:sp>
      </p:grpSp>
      <p:sp>
        <p:nvSpPr>
          <p:cNvPr id="30" name="Footer Placeholder 4"/>
          <p:cNvSpPr txBox="1">
            <a:spLocks/>
          </p:cNvSpPr>
          <p:nvPr/>
        </p:nvSpPr>
        <p:spPr>
          <a:xfrm>
            <a:off x="511677" y="6435520"/>
            <a:ext cx="2336026" cy="2918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bg1">
                    <a:lumMod val="50000"/>
                  </a:schemeClr>
                </a:solidFill>
                <a:latin typeface="Arial" panose="020B0604020202020204" pitchFamily="34" charset="0"/>
                <a:cs typeface="Arial" panose="020B0604020202020204" pitchFamily="34" charset="0"/>
              </a:rPr>
              <a:t>Private And Confidential</a:t>
            </a:r>
          </a:p>
        </p:txBody>
      </p:sp>
      <p:pic>
        <p:nvPicPr>
          <p:cNvPr id="14" name="Picture 13" descr="A large building with a sign in front of it&#10;&#10;Description automatically generated with medium confidence">
            <a:extLst>
              <a:ext uri="{FF2B5EF4-FFF2-40B4-BE49-F238E27FC236}">
                <a16:creationId xmlns:a16="http://schemas.microsoft.com/office/drawing/2014/main" id="{0E5C0B4E-05AB-482E-B92C-1BB041F15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60" y="2163796"/>
            <a:ext cx="1157748" cy="699697"/>
          </a:xfrm>
          <a:prstGeom prst="rect">
            <a:avLst/>
          </a:prstGeom>
        </p:spPr>
      </p:pic>
      <p:pic>
        <p:nvPicPr>
          <p:cNvPr id="16" name="Picture 15" descr="A picture containing computer, electronics, train&#10;&#10;Description automatically generated">
            <a:extLst>
              <a:ext uri="{FF2B5EF4-FFF2-40B4-BE49-F238E27FC236}">
                <a16:creationId xmlns:a16="http://schemas.microsoft.com/office/drawing/2014/main" id="{95950531-D378-423F-9C0F-5A5FCF30C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020" y="3031627"/>
            <a:ext cx="1161288" cy="622164"/>
          </a:xfrm>
          <a:prstGeom prst="rect">
            <a:avLst/>
          </a:prstGeom>
        </p:spPr>
      </p:pic>
      <p:pic>
        <p:nvPicPr>
          <p:cNvPr id="18" name="Picture 17" descr="Aerial view of a large building&#10;&#10;Description automatically generated with low confidence">
            <a:extLst>
              <a:ext uri="{FF2B5EF4-FFF2-40B4-BE49-F238E27FC236}">
                <a16:creationId xmlns:a16="http://schemas.microsoft.com/office/drawing/2014/main" id="{2A8E71D1-5B50-4221-9C70-92A3E6F086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020" y="3834753"/>
            <a:ext cx="1161288" cy="652644"/>
          </a:xfrm>
          <a:prstGeom prst="rect">
            <a:avLst/>
          </a:prstGeom>
        </p:spPr>
      </p:pic>
      <p:pic>
        <p:nvPicPr>
          <p:cNvPr id="20" name="Picture 19" descr="Map&#10;&#10;Description automatically generated">
            <a:extLst>
              <a:ext uri="{FF2B5EF4-FFF2-40B4-BE49-F238E27FC236}">
                <a16:creationId xmlns:a16="http://schemas.microsoft.com/office/drawing/2014/main" id="{9D2F73F7-D1EE-438D-A899-475E160D4F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020" y="4669484"/>
            <a:ext cx="1161288" cy="602670"/>
          </a:xfrm>
          <a:prstGeom prst="rect">
            <a:avLst/>
          </a:prstGeom>
        </p:spPr>
      </p:pic>
    </p:spTree>
    <p:extLst>
      <p:ext uri="{BB962C8B-B14F-4D97-AF65-F5344CB8AC3E}">
        <p14:creationId xmlns:p14="http://schemas.microsoft.com/office/powerpoint/2010/main" val="2286374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FAC6C-825A-4ADE-A0BD-4DD66180501B}"/>
              </a:ext>
            </a:extLst>
          </p:cNvPr>
          <p:cNvPicPr>
            <a:picLocks noChangeAspect="1"/>
          </p:cNvPicPr>
          <p:nvPr/>
        </p:nvPicPr>
        <p:blipFill>
          <a:blip r:embed="rId3"/>
          <a:stretch>
            <a:fillRect/>
          </a:stretch>
        </p:blipFill>
        <p:spPr>
          <a:xfrm>
            <a:off x="-16461" y="-2216"/>
            <a:ext cx="12192000" cy="1609343"/>
          </a:xfrm>
          <a:prstGeom prst="rect">
            <a:avLst/>
          </a:prstGeom>
        </p:spPr>
      </p:pic>
      <p:sp>
        <p:nvSpPr>
          <p:cNvPr id="117" name="Rectangle 116">
            <a:extLst>
              <a:ext uri="{FF2B5EF4-FFF2-40B4-BE49-F238E27FC236}">
                <a16:creationId xmlns:a16="http://schemas.microsoft.com/office/drawing/2014/main" id="{B5D6B786-31F8-4688-9E95-1A96EF3C701D}"/>
              </a:ext>
            </a:extLst>
          </p:cNvPr>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18" name="Picture 117">
            <a:extLst>
              <a:ext uri="{FF2B5EF4-FFF2-40B4-BE49-F238E27FC236}">
                <a16:creationId xmlns:a16="http://schemas.microsoft.com/office/drawing/2014/main" id="{2767DE31-4FD0-43EC-87A2-2971B75E8A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07790" y="147259"/>
            <a:ext cx="1578935" cy="1312608"/>
          </a:xfrm>
          <a:prstGeom prst="rect">
            <a:avLst/>
          </a:prstGeom>
        </p:spPr>
      </p:pic>
      <p:sp>
        <p:nvSpPr>
          <p:cNvPr id="133" name="Rectangle 132">
            <a:extLst>
              <a:ext uri="{FF2B5EF4-FFF2-40B4-BE49-F238E27FC236}">
                <a16:creationId xmlns:a16="http://schemas.microsoft.com/office/drawing/2014/main" id="{7D639376-5885-4928-898A-5D3E7416108E}"/>
              </a:ext>
            </a:extLst>
          </p:cNvPr>
          <p:cNvSpPr/>
          <p:nvPr/>
        </p:nvSpPr>
        <p:spPr>
          <a:xfrm>
            <a:off x="301752" y="164592"/>
            <a:ext cx="8743099" cy="861774"/>
          </a:xfrm>
          <a:prstGeom prst="rect">
            <a:avLst/>
          </a:prstGeom>
        </p:spPr>
        <p:txBody>
          <a:bodyPr wrap="none">
            <a:spAutoFit/>
          </a:bodyPr>
          <a:lstStyle/>
          <a:p>
            <a:pPr lvl="0"/>
            <a:r>
              <a:rPr lang="en-US" altLang="en-US" sz="3600" b="1">
                <a:solidFill>
                  <a:prstClr val="white"/>
                </a:solidFill>
                <a:latin typeface="Arial" panose="020B0604020202020204" pitchFamily="34" charset="0"/>
                <a:cs typeface="Arial" panose="020B0604020202020204" pitchFamily="34" charset="0"/>
              </a:rPr>
              <a:t>The Challenge</a:t>
            </a:r>
          </a:p>
          <a:p>
            <a:pPr lvl="0"/>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Upgrading and Integrating legacy</a:t>
            </a:r>
            <a:r>
              <a:rPr lang="en-US" sz="1400" b="1">
                <a:solidFill>
                  <a:prstClr val="white"/>
                </a:solidFill>
                <a:latin typeface="Arial" panose="020B0604020202020204" pitchFamily="34" charset="0"/>
                <a:cs typeface="Arial" panose="020B0604020202020204" pitchFamily="34" charset="0"/>
              </a:rPr>
              <a:t> control systems from different manufacturers across your portfolio</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E69D96F7-6C8B-4C25-966A-BF820E2542B3}"/>
              </a:ext>
            </a:extLst>
          </p:cNvPr>
          <p:cNvGrpSpPr/>
          <p:nvPr/>
        </p:nvGrpSpPr>
        <p:grpSpPr>
          <a:xfrm>
            <a:off x="1511710" y="1858297"/>
            <a:ext cx="8714894" cy="4218430"/>
            <a:chOff x="1492623" y="1559894"/>
            <a:chExt cx="9206754" cy="5062505"/>
          </a:xfrm>
        </p:grpSpPr>
        <p:grpSp>
          <p:nvGrpSpPr>
            <p:cNvPr id="2" name="Group 1">
              <a:extLst>
                <a:ext uri="{FF2B5EF4-FFF2-40B4-BE49-F238E27FC236}">
                  <a16:creationId xmlns:a16="http://schemas.microsoft.com/office/drawing/2014/main" id="{ECA3D2D4-7181-40EB-9252-2DC6E4B86473}"/>
                </a:ext>
              </a:extLst>
            </p:cNvPr>
            <p:cNvGrpSpPr/>
            <p:nvPr/>
          </p:nvGrpSpPr>
          <p:grpSpPr>
            <a:xfrm>
              <a:off x="1492623" y="1559894"/>
              <a:ext cx="9206754" cy="5062505"/>
              <a:chOff x="1492623" y="1559894"/>
              <a:chExt cx="9206754" cy="5062505"/>
            </a:xfrm>
          </p:grpSpPr>
          <p:grpSp>
            <p:nvGrpSpPr>
              <p:cNvPr id="9222" name="Group 87"/>
              <p:cNvGrpSpPr>
                <a:grpSpLocks/>
              </p:cNvGrpSpPr>
              <p:nvPr/>
            </p:nvGrpSpPr>
            <p:grpSpPr bwMode="auto">
              <a:xfrm>
                <a:off x="7102950" y="1611906"/>
                <a:ext cx="1679575" cy="1139376"/>
                <a:chOff x="1447800" y="1676400"/>
                <a:chExt cx="1680708" cy="1257645"/>
              </a:xfrm>
            </p:grpSpPr>
            <p:sp>
              <p:nvSpPr>
                <p:cNvPr id="195" name="Rounded Rectangle 194"/>
                <p:cNvSpPr/>
                <p:nvPr/>
              </p:nvSpPr>
              <p:spPr bwMode="auto">
                <a:xfrm>
                  <a:off x="1447800" y="1828650"/>
                  <a:ext cx="1680708" cy="1105395"/>
                </a:xfrm>
                <a:prstGeom prst="roundRect">
                  <a:avLst>
                    <a:gd name="adj" fmla="val 9524"/>
                  </a:avLst>
                </a:prstGeom>
                <a:gradFill>
                  <a:gsLst>
                    <a:gs pos="100000">
                      <a:srgbClr val="DDE5E7"/>
                    </a:gs>
                    <a:gs pos="1000">
                      <a:srgbClr val="DDE5E7"/>
                    </a:gs>
                    <a:gs pos="50000">
                      <a:schemeClr val="bg1">
                        <a:lumMod val="95000"/>
                      </a:schemeClr>
                    </a:gs>
                  </a:gsLst>
                  <a:lin ang="5400000" scaled="0"/>
                </a:gradFill>
                <a:ln w="9525" cap="flat" cmpd="sng" algn="ctr">
                  <a:noFill/>
                  <a:prstDash val="solid"/>
                  <a:round/>
                  <a:headEnd type="none" w="med" len="med"/>
                  <a:tailEnd type="none" w="med" len="med"/>
                </a:ln>
                <a:effectLst>
                  <a:outerShdw blurRad="50800" dist="38100" dir="5400000" algn="t" rotWithShape="0">
                    <a:prstClr val="black">
                      <a:alpha val="25000"/>
                    </a:prstClr>
                  </a:outerShdw>
                </a:effectLst>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342" name="Rounded Rectangle 195"/>
                <p:cNvSpPr>
                  <a:spLocks noChangeArrowheads="1"/>
                </p:cNvSpPr>
                <p:nvPr/>
              </p:nvSpPr>
              <p:spPr bwMode="auto">
                <a:xfrm>
                  <a:off x="1678143" y="1676400"/>
                  <a:ext cx="1220022" cy="304499"/>
                </a:xfrm>
                <a:prstGeom prst="roundRect">
                  <a:avLst>
                    <a:gd name="adj" fmla="val 16667"/>
                  </a:avLst>
                </a:prstGeom>
                <a:solidFill>
                  <a:srgbClr val="0070C0"/>
                </a:solidFill>
                <a:ln w="19050" algn="ctr">
                  <a:solidFill>
                    <a:srgbClr val="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grpSp>
          <p:grpSp>
            <p:nvGrpSpPr>
              <p:cNvPr id="9223" name="Group 88"/>
              <p:cNvGrpSpPr>
                <a:grpSpLocks/>
              </p:cNvGrpSpPr>
              <p:nvPr/>
            </p:nvGrpSpPr>
            <p:grpSpPr bwMode="auto">
              <a:xfrm>
                <a:off x="5167788" y="1611906"/>
                <a:ext cx="1836737" cy="1139376"/>
                <a:chOff x="1447800" y="1676400"/>
                <a:chExt cx="1680708" cy="1257645"/>
              </a:xfrm>
            </p:grpSpPr>
            <p:sp>
              <p:nvSpPr>
                <p:cNvPr id="193" name="Rounded Rectangle 192"/>
                <p:cNvSpPr/>
                <p:nvPr/>
              </p:nvSpPr>
              <p:spPr bwMode="auto">
                <a:xfrm>
                  <a:off x="1447800" y="1828650"/>
                  <a:ext cx="1680708" cy="1105395"/>
                </a:xfrm>
                <a:prstGeom prst="roundRect">
                  <a:avLst>
                    <a:gd name="adj" fmla="val 9524"/>
                  </a:avLst>
                </a:prstGeom>
                <a:gradFill>
                  <a:gsLst>
                    <a:gs pos="100000">
                      <a:srgbClr val="DDE5E7"/>
                    </a:gs>
                    <a:gs pos="1000">
                      <a:srgbClr val="DDE5E7"/>
                    </a:gs>
                    <a:gs pos="50000">
                      <a:schemeClr val="bg1">
                        <a:lumMod val="95000"/>
                      </a:schemeClr>
                    </a:gs>
                  </a:gsLst>
                  <a:lin ang="5400000" scaled="0"/>
                </a:gradFill>
                <a:ln w="9525" cap="flat" cmpd="sng" algn="ctr">
                  <a:noFill/>
                  <a:prstDash val="solid"/>
                  <a:round/>
                  <a:headEnd type="none" w="med" len="med"/>
                  <a:tailEnd type="none" w="med" len="med"/>
                </a:ln>
                <a:effectLst>
                  <a:outerShdw blurRad="50800" dist="38100" dir="5400000" algn="t" rotWithShape="0">
                    <a:prstClr val="black">
                      <a:alpha val="25000"/>
                    </a:prstClr>
                  </a:outerShdw>
                </a:effectLst>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340" name="Rounded Rectangle 193"/>
                <p:cNvSpPr>
                  <a:spLocks noChangeArrowheads="1"/>
                </p:cNvSpPr>
                <p:nvPr/>
              </p:nvSpPr>
              <p:spPr bwMode="auto">
                <a:xfrm>
                  <a:off x="1678770" y="1676400"/>
                  <a:ext cx="1218768" cy="304499"/>
                </a:xfrm>
                <a:prstGeom prst="roundRect">
                  <a:avLst>
                    <a:gd name="adj" fmla="val 16667"/>
                  </a:avLst>
                </a:prstGeom>
                <a:solidFill>
                  <a:srgbClr val="0070C0"/>
                </a:solidFill>
                <a:ln w="19050" algn="ctr">
                  <a:solidFill>
                    <a:srgbClr val="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grpSp>
          <p:grpSp>
            <p:nvGrpSpPr>
              <p:cNvPr id="9224" name="Group 89"/>
              <p:cNvGrpSpPr>
                <a:grpSpLocks/>
              </p:cNvGrpSpPr>
              <p:nvPr/>
            </p:nvGrpSpPr>
            <p:grpSpPr bwMode="auto">
              <a:xfrm>
                <a:off x="3426826" y="1611906"/>
                <a:ext cx="1681162" cy="1139376"/>
                <a:chOff x="1447800" y="1676400"/>
                <a:chExt cx="1680708" cy="1257645"/>
              </a:xfrm>
            </p:grpSpPr>
            <p:sp>
              <p:nvSpPr>
                <p:cNvPr id="191" name="Rounded Rectangle 190"/>
                <p:cNvSpPr/>
                <p:nvPr/>
              </p:nvSpPr>
              <p:spPr bwMode="auto">
                <a:xfrm>
                  <a:off x="1447800" y="1828650"/>
                  <a:ext cx="1680708" cy="1105395"/>
                </a:xfrm>
                <a:prstGeom prst="roundRect">
                  <a:avLst>
                    <a:gd name="adj" fmla="val 9524"/>
                  </a:avLst>
                </a:prstGeom>
                <a:gradFill>
                  <a:gsLst>
                    <a:gs pos="100000">
                      <a:srgbClr val="DDE5E7"/>
                    </a:gs>
                    <a:gs pos="1000">
                      <a:srgbClr val="DDE5E7"/>
                    </a:gs>
                    <a:gs pos="50000">
                      <a:schemeClr val="bg1">
                        <a:lumMod val="95000"/>
                      </a:schemeClr>
                    </a:gs>
                  </a:gsLst>
                  <a:lin ang="5400000" scaled="0"/>
                </a:gradFill>
                <a:ln w="9525" cap="flat" cmpd="sng" algn="ctr">
                  <a:noFill/>
                  <a:prstDash val="solid"/>
                  <a:round/>
                  <a:headEnd type="none" w="med" len="med"/>
                  <a:tailEnd type="none" w="med" len="med"/>
                </a:ln>
                <a:effectLst>
                  <a:outerShdw blurRad="50800" dist="38100" dir="5400000" algn="t" rotWithShape="0">
                    <a:prstClr val="black">
                      <a:alpha val="25000"/>
                    </a:prstClr>
                  </a:outerShdw>
                </a:effectLst>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338" name="Rounded Rectangle 191"/>
                <p:cNvSpPr>
                  <a:spLocks noChangeArrowheads="1"/>
                </p:cNvSpPr>
                <p:nvPr/>
              </p:nvSpPr>
              <p:spPr bwMode="auto">
                <a:xfrm>
                  <a:off x="1677925" y="1676400"/>
                  <a:ext cx="1220458" cy="304499"/>
                </a:xfrm>
                <a:prstGeom prst="roundRect">
                  <a:avLst>
                    <a:gd name="adj" fmla="val 16667"/>
                  </a:avLst>
                </a:prstGeom>
                <a:solidFill>
                  <a:srgbClr val="0070C0"/>
                </a:solidFill>
                <a:ln w="19050" algn="ctr">
                  <a:solidFill>
                    <a:srgbClr val="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grpSp>
          <p:grpSp>
            <p:nvGrpSpPr>
              <p:cNvPr id="9225" name="Group 90"/>
              <p:cNvGrpSpPr>
                <a:grpSpLocks/>
              </p:cNvGrpSpPr>
              <p:nvPr/>
            </p:nvGrpSpPr>
            <p:grpSpPr bwMode="auto">
              <a:xfrm>
                <a:off x="1648300" y="1611906"/>
                <a:ext cx="1681163" cy="1139376"/>
                <a:chOff x="1447800" y="1676400"/>
                <a:chExt cx="1680708" cy="1257645"/>
              </a:xfrm>
            </p:grpSpPr>
            <p:sp>
              <p:nvSpPr>
                <p:cNvPr id="189" name="Rounded Rectangle 188"/>
                <p:cNvSpPr/>
                <p:nvPr/>
              </p:nvSpPr>
              <p:spPr bwMode="auto">
                <a:xfrm>
                  <a:off x="1447800" y="1828650"/>
                  <a:ext cx="1680708" cy="1105395"/>
                </a:xfrm>
                <a:prstGeom prst="roundRect">
                  <a:avLst>
                    <a:gd name="adj" fmla="val 9524"/>
                  </a:avLst>
                </a:prstGeom>
                <a:gradFill>
                  <a:gsLst>
                    <a:gs pos="100000">
                      <a:srgbClr val="DDE5E7"/>
                    </a:gs>
                    <a:gs pos="1000">
                      <a:srgbClr val="DDE5E7"/>
                    </a:gs>
                    <a:gs pos="50000">
                      <a:schemeClr val="bg1">
                        <a:lumMod val="95000"/>
                      </a:schemeClr>
                    </a:gs>
                  </a:gsLst>
                  <a:lin ang="5400000" scaled="0"/>
                </a:gradFill>
                <a:ln w="9525" cap="flat" cmpd="sng" algn="ctr">
                  <a:noFill/>
                  <a:prstDash val="solid"/>
                  <a:round/>
                  <a:headEnd type="none" w="med" len="med"/>
                  <a:tailEnd type="none" w="med" len="med"/>
                </a:ln>
                <a:effectLst>
                  <a:outerShdw blurRad="50800" dist="38100" dir="5400000" algn="t" rotWithShape="0">
                    <a:prstClr val="black">
                      <a:alpha val="25000"/>
                    </a:prstClr>
                  </a:outerShdw>
                </a:effectLst>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336" name="Rounded Rectangle 189"/>
                <p:cNvSpPr>
                  <a:spLocks noChangeArrowheads="1"/>
                </p:cNvSpPr>
                <p:nvPr/>
              </p:nvSpPr>
              <p:spPr bwMode="auto">
                <a:xfrm>
                  <a:off x="1677926" y="1676400"/>
                  <a:ext cx="1220457" cy="304499"/>
                </a:xfrm>
                <a:prstGeom prst="roundRect">
                  <a:avLst>
                    <a:gd name="adj" fmla="val 16667"/>
                  </a:avLst>
                </a:prstGeom>
                <a:solidFill>
                  <a:srgbClr val="0070C0"/>
                </a:solidFill>
                <a:ln w="19050" algn="ctr">
                  <a:solidFill>
                    <a:srgbClr val="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grpSp>
          <p:sp>
            <p:nvSpPr>
              <p:cNvPr id="184" name="Up Arrow 183"/>
              <p:cNvSpPr/>
              <p:nvPr/>
            </p:nvSpPr>
            <p:spPr>
              <a:xfrm>
                <a:off x="2367664" y="2754294"/>
                <a:ext cx="242435" cy="390097"/>
              </a:xfrm>
              <a:prstGeom prst="upArrow">
                <a:avLst>
                  <a:gd name="adj1" fmla="val 43714"/>
                  <a:gd name="adj2" fmla="val 50000"/>
                </a:avLst>
              </a:prstGeom>
              <a:solidFill>
                <a:srgbClr val="00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85" name="Up Arrow 184"/>
              <p:cNvSpPr/>
              <p:nvPr/>
            </p:nvSpPr>
            <p:spPr>
              <a:xfrm>
                <a:off x="4146190" y="2752300"/>
                <a:ext cx="242435" cy="390097"/>
              </a:xfrm>
              <a:prstGeom prst="upArrow">
                <a:avLst>
                  <a:gd name="adj1" fmla="val 43714"/>
                  <a:gd name="adj2" fmla="val 50000"/>
                </a:avLst>
              </a:prstGeom>
              <a:solidFill>
                <a:srgbClr val="00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86" name="Up Arrow 185"/>
              <p:cNvSpPr/>
              <p:nvPr/>
            </p:nvSpPr>
            <p:spPr>
              <a:xfrm>
                <a:off x="5964939" y="2752300"/>
                <a:ext cx="242435" cy="390097"/>
              </a:xfrm>
              <a:prstGeom prst="upArrow">
                <a:avLst>
                  <a:gd name="adj1" fmla="val 43714"/>
                  <a:gd name="adj2" fmla="val 50000"/>
                </a:avLst>
              </a:prstGeom>
              <a:solidFill>
                <a:srgbClr val="00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87" name="Up Arrow 186"/>
              <p:cNvSpPr/>
              <p:nvPr/>
            </p:nvSpPr>
            <p:spPr>
              <a:xfrm>
                <a:off x="7821520" y="2744318"/>
                <a:ext cx="242435" cy="390097"/>
              </a:xfrm>
              <a:prstGeom prst="upArrow">
                <a:avLst>
                  <a:gd name="adj1" fmla="val 43714"/>
                  <a:gd name="adj2" fmla="val 50000"/>
                </a:avLst>
              </a:prstGeom>
              <a:solidFill>
                <a:srgbClr val="00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grpSp>
            <p:nvGrpSpPr>
              <p:cNvPr id="9221" name="Group 86"/>
              <p:cNvGrpSpPr>
                <a:grpSpLocks/>
              </p:cNvGrpSpPr>
              <p:nvPr/>
            </p:nvGrpSpPr>
            <p:grpSpPr bwMode="auto">
              <a:xfrm>
                <a:off x="8858725" y="1611906"/>
                <a:ext cx="1679575" cy="1139376"/>
                <a:chOff x="1447800" y="1676400"/>
                <a:chExt cx="1680708" cy="1257645"/>
              </a:xfrm>
            </p:grpSpPr>
            <p:sp>
              <p:nvSpPr>
                <p:cNvPr id="197" name="Rounded Rectangle 196"/>
                <p:cNvSpPr/>
                <p:nvPr/>
              </p:nvSpPr>
              <p:spPr bwMode="auto">
                <a:xfrm>
                  <a:off x="1447800" y="1828650"/>
                  <a:ext cx="1680708" cy="1105395"/>
                </a:xfrm>
                <a:prstGeom prst="roundRect">
                  <a:avLst>
                    <a:gd name="adj" fmla="val 9524"/>
                  </a:avLst>
                </a:prstGeom>
                <a:gradFill>
                  <a:gsLst>
                    <a:gs pos="100000">
                      <a:srgbClr val="DDE5E7"/>
                    </a:gs>
                    <a:gs pos="1000">
                      <a:srgbClr val="DDE5E7"/>
                    </a:gs>
                    <a:gs pos="50000">
                      <a:schemeClr val="bg1">
                        <a:lumMod val="95000"/>
                      </a:schemeClr>
                    </a:gs>
                  </a:gsLst>
                  <a:lin ang="5400000" scaled="0"/>
                </a:gradFill>
                <a:ln w="9525" cap="flat" cmpd="sng" algn="ctr">
                  <a:noFill/>
                  <a:prstDash val="solid"/>
                  <a:round/>
                  <a:headEnd type="none" w="med" len="med"/>
                  <a:tailEnd type="none" w="med" len="med"/>
                </a:ln>
                <a:effectLst>
                  <a:outerShdw blurRad="50800" dist="38100" dir="5400000" algn="t" rotWithShape="0">
                    <a:prstClr val="black">
                      <a:alpha val="25000"/>
                    </a:prstClr>
                  </a:outerShdw>
                </a:effectLst>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344" name="Rounded Rectangle 197"/>
                <p:cNvSpPr>
                  <a:spLocks noChangeArrowheads="1"/>
                </p:cNvSpPr>
                <p:nvPr/>
              </p:nvSpPr>
              <p:spPr bwMode="auto">
                <a:xfrm>
                  <a:off x="1678143" y="1676400"/>
                  <a:ext cx="1220022" cy="304499"/>
                </a:xfrm>
                <a:prstGeom prst="roundRect">
                  <a:avLst>
                    <a:gd name="adj" fmla="val 16667"/>
                  </a:avLst>
                </a:prstGeom>
                <a:solidFill>
                  <a:srgbClr val="0070C0"/>
                </a:solidFill>
                <a:ln w="19050" algn="ctr">
                  <a:solidFill>
                    <a:srgbClr val="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grpSp>
          <p:sp>
            <p:nvSpPr>
              <p:cNvPr id="188" name="Up Arrow 187"/>
              <p:cNvSpPr/>
              <p:nvPr/>
            </p:nvSpPr>
            <p:spPr>
              <a:xfrm>
                <a:off x="9577295" y="2744318"/>
                <a:ext cx="242435" cy="390097"/>
              </a:xfrm>
              <a:prstGeom prst="upArrow">
                <a:avLst>
                  <a:gd name="adj1" fmla="val 43714"/>
                  <a:gd name="adj2" fmla="val 50000"/>
                </a:avLst>
              </a:prstGeom>
              <a:solidFill>
                <a:srgbClr val="00CC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9219" name="Picture 84" descr="\\10.234.25.173\PCSHQ-Graphics\Graphics_Temp\Priji\Dheeraj\Color_Palette.PNG"/>
              <p:cNvPicPr>
                <a:picLocks noChangeAspect="1" noChangeArrowheads="1"/>
              </p:cNvPicPr>
              <p:nvPr/>
            </p:nvPicPr>
            <p:blipFill>
              <a:blip r:embed="rId5">
                <a:extLst>
                  <a:ext uri="{28A0092B-C50C-407E-A947-70E740481C1C}">
                    <a14:useLocalDpi xmlns:a14="http://schemas.microsoft.com/office/drawing/2010/main" val="0"/>
                  </a:ext>
                </a:extLst>
              </a:blip>
              <a:srcRect l="2029" t="32799" r="1929" b="33600"/>
              <a:stretch>
                <a:fillRect/>
              </a:stretch>
            </p:blipFill>
            <p:spPr bwMode="auto">
              <a:xfrm>
                <a:off x="1649886" y="4565423"/>
                <a:ext cx="8890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5"/>
              <p:cNvPicPr>
                <a:picLocks noChangeAspect="1" noChangeArrowheads="1"/>
              </p:cNvPicPr>
              <p:nvPr/>
            </p:nvPicPr>
            <p:blipFill>
              <a:blip r:embed="rId6">
                <a:extLst>
                  <a:ext uri="{28A0092B-C50C-407E-A947-70E740481C1C}">
                    <a14:useLocalDpi xmlns:a14="http://schemas.microsoft.com/office/drawing/2010/main" val="0"/>
                  </a:ext>
                </a:extLst>
              </a:blip>
              <a:srcRect b="56190"/>
              <a:stretch>
                <a:fillRect/>
              </a:stretch>
            </p:blipFill>
            <p:spPr bwMode="auto">
              <a:xfrm>
                <a:off x="1492623" y="2769875"/>
                <a:ext cx="9206754" cy="188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Box 3"/>
              <p:cNvSpPr txBox="1">
                <a:spLocks noChangeArrowheads="1"/>
              </p:cNvSpPr>
              <p:nvPr/>
            </p:nvSpPr>
            <p:spPr bwMode="auto">
              <a:xfrm>
                <a:off x="1947244" y="1621449"/>
                <a:ext cx="1108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icrosoft YaHei" charset="0"/>
                    <a:cs typeface="Arial" panose="020B0604020202020204" pitchFamily="34" charset="0"/>
                  </a:rPr>
                  <a:t>Sales &amp; marketing</a:t>
                </a:r>
              </a:p>
            </p:txBody>
          </p:sp>
          <p:sp>
            <p:nvSpPr>
              <p:cNvPr id="93" name="TextBox 19"/>
              <p:cNvSpPr txBox="1">
                <a:spLocks noChangeArrowheads="1"/>
              </p:cNvSpPr>
              <p:nvPr/>
            </p:nvSpPr>
            <p:spPr bwMode="auto">
              <a:xfrm>
                <a:off x="1795938" y="1919063"/>
                <a:ext cx="1385887" cy="446276"/>
              </a:xfrm>
              <a:prstGeom prst="rect">
                <a:avLst/>
              </a:prstGeom>
              <a:noFill/>
              <a:ln>
                <a:noFill/>
              </a:ln>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Differentiator</a:t>
                </a:r>
              </a:p>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Brand positioning</a:t>
                </a:r>
              </a:p>
            </p:txBody>
          </p:sp>
          <p:sp>
            <p:nvSpPr>
              <p:cNvPr id="9228" name="TextBox 15"/>
              <p:cNvSpPr txBox="1">
                <a:spLocks noChangeArrowheads="1"/>
              </p:cNvSpPr>
              <p:nvPr/>
            </p:nvSpPr>
            <p:spPr bwMode="auto">
              <a:xfrm>
                <a:off x="3927949" y="1621449"/>
                <a:ext cx="647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icrosoft YaHei" charset="0"/>
                    <a:cs typeface="Arial" panose="020B0604020202020204" pitchFamily="34" charset="0"/>
                  </a:rPr>
                  <a:t>Finance</a:t>
                </a:r>
              </a:p>
            </p:txBody>
          </p:sp>
          <p:sp>
            <p:nvSpPr>
              <p:cNvPr id="95" name="TextBox 20"/>
              <p:cNvSpPr txBox="1">
                <a:spLocks noChangeArrowheads="1"/>
              </p:cNvSpPr>
              <p:nvPr/>
            </p:nvSpPr>
            <p:spPr bwMode="auto">
              <a:xfrm>
                <a:off x="3490326" y="1909537"/>
                <a:ext cx="1554162" cy="584775"/>
              </a:xfrm>
              <a:prstGeom prst="rect">
                <a:avLst/>
              </a:prstGeom>
              <a:noFill/>
              <a:ln>
                <a:noFill/>
              </a:ln>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Reduction in operational  cost </a:t>
                </a:r>
              </a:p>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Higher profit</a:t>
                </a:r>
              </a:p>
            </p:txBody>
          </p:sp>
          <p:sp>
            <p:nvSpPr>
              <p:cNvPr id="96" name="TextBox 16"/>
              <p:cNvSpPr txBox="1">
                <a:spLocks noChangeArrowheads="1"/>
              </p:cNvSpPr>
              <p:nvPr/>
            </p:nvSpPr>
            <p:spPr bwMode="auto">
              <a:xfrm>
                <a:off x="5420115" y="1621449"/>
                <a:ext cx="1392237" cy="215444"/>
              </a:xfrm>
              <a:prstGeom prst="rect">
                <a:avLst/>
              </a:prstGeom>
              <a:noFill/>
              <a:ln>
                <a:noFill/>
              </a:ln>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Engineering/Operations</a:t>
                </a:r>
              </a:p>
            </p:txBody>
          </p:sp>
          <p:sp>
            <p:nvSpPr>
              <p:cNvPr id="97" name="TextBox 24"/>
              <p:cNvSpPr txBox="1">
                <a:spLocks noChangeArrowheads="1"/>
              </p:cNvSpPr>
              <p:nvPr/>
            </p:nvSpPr>
            <p:spPr bwMode="auto">
              <a:xfrm>
                <a:off x="5261450" y="1911124"/>
                <a:ext cx="1649412" cy="723275"/>
              </a:xfrm>
              <a:prstGeom prst="rect">
                <a:avLst/>
              </a:prstGeom>
              <a:noFill/>
              <a:ln>
                <a:noFill/>
              </a:ln>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Data mining &amp; facts-based decision making</a:t>
                </a:r>
              </a:p>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Proactive and efficient Operations</a:t>
                </a:r>
              </a:p>
            </p:txBody>
          </p:sp>
          <p:sp>
            <p:nvSpPr>
              <p:cNvPr id="9232" name="TextBox 17"/>
              <p:cNvSpPr txBox="1">
                <a:spLocks noChangeArrowheads="1"/>
              </p:cNvSpPr>
              <p:nvPr/>
            </p:nvSpPr>
            <p:spPr bwMode="auto">
              <a:xfrm>
                <a:off x="7225188" y="1621449"/>
                <a:ext cx="14255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icrosoft YaHei" charset="0"/>
                    <a:cs typeface="Arial" panose="020B0604020202020204" pitchFamily="34" charset="0"/>
                  </a:rPr>
                  <a:t>Customer Support</a:t>
                </a:r>
              </a:p>
            </p:txBody>
          </p:sp>
          <p:sp>
            <p:nvSpPr>
              <p:cNvPr id="99" name="TextBox 21"/>
              <p:cNvSpPr txBox="1">
                <a:spLocks noChangeArrowheads="1"/>
              </p:cNvSpPr>
              <p:nvPr/>
            </p:nvSpPr>
            <p:spPr bwMode="auto">
              <a:xfrm>
                <a:off x="7215662" y="1911125"/>
                <a:ext cx="1454150" cy="446276"/>
              </a:xfrm>
              <a:prstGeom prst="rect">
                <a:avLst/>
              </a:prstGeom>
              <a:noFill/>
              <a:ln>
                <a:noFill/>
              </a:ln>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Satisfied users</a:t>
                </a:r>
              </a:p>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Higher retention</a:t>
                </a:r>
              </a:p>
            </p:txBody>
          </p:sp>
          <p:sp>
            <p:nvSpPr>
              <p:cNvPr id="9234" name="TextBox 18"/>
              <p:cNvSpPr txBox="1">
                <a:spLocks noChangeArrowheads="1"/>
              </p:cNvSpPr>
              <p:nvPr/>
            </p:nvSpPr>
            <p:spPr bwMode="auto">
              <a:xfrm>
                <a:off x="9088912" y="1559894"/>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icrosoft YaHei" charset="0"/>
                    <a:cs typeface="Arial" panose="020B0604020202020204" pitchFamily="34" charset="0"/>
                  </a:rPr>
                  <a:t>Corporate Social Responsibility</a:t>
                </a:r>
              </a:p>
            </p:txBody>
          </p:sp>
          <p:sp>
            <p:nvSpPr>
              <p:cNvPr id="101" name="TextBox 23"/>
              <p:cNvSpPr txBox="1">
                <a:spLocks noChangeArrowheads="1"/>
              </p:cNvSpPr>
              <p:nvPr/>
            </p:nvSpPr>
            <p:spPr bwMode="auto">
              <a:xfrm>
                <a:off x="8901587" y="1906363"/>
                <a:ext cx="1593850" cy="723275"/>
              </a:xfrm>
              <a:prstGeom prst="rect">
                <a:avLst/>
              </a:prstGeom>
              <a:noFill/>
              <a:ln>
                <a:noFill/>
              </a:ln>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Reductions in energy consumption </a:t>
                </a:r>
              </a:p>
              <a:p>
                <a:pPr marL="171450" marR="0" lvl="0" indent="-1714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Data driven CSR agenda</a:t>
                </a:r>
              </a:p>
            </p:txBody>
          </p:sp>
          <p:sp>
            <p:nvSpPr>
              <p:cNvPr id="9237" name="Text Box 61"/>
              <p:cNvSpPr txBox="1">
                <a:spLocks noChangeArrowheads="1"/>
              </p:cNvSpPr>
              <p:nvPr/>
            </p:nvSpPr>
            <p:spPr bwMode="auto">
              <a:xfrm>
                <a:off x="5608110" y="6250886"/>
                <a:ext cx="484188" cy="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38" name="Text Box 61"/>
              <p:cNvSpPr txBox="1">
                <a:spLocks noChangeArrowheads="1"/>
              </p:cNvSpPr>
              <p:nvPr/>
            </p:nvSpPr>
            <p:spPr bwMode="auto">
              <a:xfrm>
                <a:off x="2579861" y="6250886"/>
                <a:ext cx="63482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Building 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rgbClr val="000000"/>
                    </a:solidFill>
                    <a:latin typeface="Arial" panose="020B0604020202020204" pitchFamily="34" charset="0"/>
                    <a:ea typeface="Microsoft YaHei" charset="0"/>
                    <a:cs typeface="Arial" panose="020B0604020202020204" pitchFamily="34" charset="0"/>
                  </a:rPr>
                  <a:t>Legacy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Johnson</a:t>
                </a:r>
              </a:p>
            </p:txBody>
          </p:sp>
          <p:sp>
            <p:nvSpPr>
              <p:cNvPr id="9239" name="Text Box 61"/>
              <p:cNvSpPr txBox="1">
                <a:spLocks noChangeArrowheads="1"/>
              </p:cNvSpPr>
              <p:nvPr/>
            </p:nvSpPr>
            <p:spPr bwMode="auto">
              <a:xfrm>
                <a:off x="2944521" y="6250886"/>
                <a:ext cx="798513"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Building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rgbClr val="000000"/>
                    </a:solidFill>
                    <a:latin typeface="Arial" panose="020B0604020202020204" pitchFamily="34" charset="0"/>
                    <a:ea typeface="Microsoft YaHei" charset="0"/>
                    <a:cs typeface="Arial" panose="020B0604020202020204" pitchFamily="34" charset="0"/>
                  </a:rPr>
                  <a:t>Andover</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40" name="Text Box 61"/>
              <p:cNvSpPr txBox="1">
                <a:spLocks noChangeArrowheads="1"/>
              </p:cNvSpPr>
              <p:nvPr/>
            </p:nvSpPr>
            <p:spPr bwMode="auto">
              <a:xfrm>
                <a:off x="3436675" y="6250886"/>
                <a:ext cx="617537"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Building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rgbClr val="000000"/>
                    </a:solidFill>
                    <a:latin typeface="Arial" panose="020B0604020202020204" pitchFamily="34" charset="0"/>
                    <a:ea typeface="Microsoft YaHei" charset="0"/>
                    <a:cs typeface="Arial" panose="020B0604020202020204" pitchFamily="34" charset="0"/>
                  </a:rPr>
                  <a:t>BACnet</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41" name="Text Box 61"/>
              <p:cNvSpPr txBox="1">
                <a:spLocks noChangeArrowheads="1"/>
              </p:cNvSpPr>
              <p:nvPr/>
            </p:nvSpPr>
            <p:spPr bwMode="auto">
              <a:xfrm>
                <a:off x="3865036" y="6250886"/>
                <a:ext cx="63029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Building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rgbClr val="000000"/>
                    </a:solidFill>
                    <a:latin typeface="Arial" panose="020B0604020202020204" pitchFamily="34" charset="0"/>
                    <a:ea typeface="Microsoft YaHei" charset="0"/>
                    <a:cs typeface="Arial" panose="020B0604020202020204" pitchFamily="34" charset="0"/>
                  </a:rPr>
                  <a:t>Trane</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42" name="Text Box 61"/>
              <p:cNvSpPr txBox="1">
                <a:spLocks noChangeArrowheads="1"/>
              </p:cNvSpPr>
              <p:nvPr/>
            </p:nvSpPr>
            <p:spPr bwMode="auto">
              <a:xfrm>
                <a:off x="1617837" y="6250886"/>
                <a:ext cx="658813"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Building 1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rgbClr val="000000"/>
                    </a:solidFill>
                    <a:latin typeface="Arial" panose="020B0604020202020204" pitchFamily="34" charset="0"/>
                    <a:ea typeface="Microsoft YaHei" charset="0"/>
                    <a:cs typeface="Arial" panose="020B0604020202020204" pitchFamily="34" charset="0"/>
                  </a:rPr>
                  <a:t>Tridium</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44" name="Text Box 61"/>
              <p:cNvSpPr txBox="1">
                <a:spLocks noChangeArrowheads="1"/>
              </p:cNvSpPr>
              <p:nvPr/>
            </p:nvSpPr>
            <p:spPr bwMode="auto">
              <a:xfrm>
                <a:off x="4720698" y="6250886"/>
                <a:ext cx="596900" cy="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45" name="Text Box 61"/>
              <p:cNvSpPr txBox="1">
                <a:spLocks noChangeArrowheads="1"/>
              </p:cNvSpPr>
              <p:nvPr/>
            </p:nvSpPr>
            <p:spPr bwMode="auto">
              <a:xfrm>
                <a:off x="5141385" y="6250886"/>
                <a:ext cx="592138" cy="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46" name="Text Box 61"/>
              <p:cNvSpPr txBox="1">
                <a:spLocks noChangeArrowheads="1"/>
              </p:cNvSpPr>
              <p:nvPr/>
            </p:nvSpPr>
            <p:spPr bwMode="auto">
              <a:xfrm>
                <a:off x="2065225" y="6250886"/>
                <a:ext cx="658813"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Building 1</a:t>
                </a:r>
                <a:r>
                  <a:rPr lang="en-US" sz="600">
                    <a:solidFill>
                      <a:srgbClr val="000000"/>
                    </a:solidFill>
                    <a:latin typeface="Arial" panose="020B0604020202020204" pitchFamily="34" charset="0"/>
                    <a:ea typeface="Microsoft YaHei"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Legacy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rgbClr val="000000"/>
                    </a:solidFill>
                    <a:latin typeface="Arial" panose="020B0604020202020204" pitchFamily="34" charset="0"/>
                    <a:ea typeface="Microsoft YaHei" charset="0"/>
                    <a:cs typeface="Arial" panose="020B0604020202020204" pitchFamily="34" charset="0"/>
                  </a:rPr>
                  <a:t>Honeywell</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47" name="Text Box 61"/>
              <p:cNvSpPr txBox="1">
                <a:spLocks noChangeArrowheads="1"/>
              </p:cNvSpPr>
              <p:nvPr/>
            </p:nvSpPr>
            <p:spPr bwMode="auto">
              <a:xfrm>
                <a:off x="5992285" y="6250886"/>
                <a:ext cx="541338" cy="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49" name="Text Box 61"/>
              <p:cNvSpPr txBox="1">
                <a:spLocks noChangeArrowheads="1"/>
              </p:cNvSpPr>
              <p:nvPr/>
            </p:nvSpPr>
            <p:spPr bwMode="auto">
              <a:xfrm>
                <a:off x="6334065" y="6250886"/>
                <a:ext cx="688975" cy="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50" name="Text Box 61"/>
              <p:cNvSpPr txBox="1">
                <a:spLocks noChangeArrowheads="1"/>
              </p:cNvSpPr>
              <p:nvPr/>
            </p:nvSpPr>
            <p:spPr bwMode="auto">
              <a:xfrm>
                <a:off x="6833661" y="6250886"/>
                <a:ext cx="536575" cy="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sp>
            <p:nvSpPr>
              <p:cNvPr id="9257" name="Text Box 55"/>
              <p:cNvSpPr txBox="1">
                <a:spLocks noChangeArrowheads="1"/>
              </p:cNvSpPr>
              <p:nvPr/>
            </p:nvSpPr>
            <p:spPr bwMode="auto">
              <a:xfrm>
                <a:off x="8761242" y="3894284"/>
                <a:ext cx="8191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Integration framework</a:t>
                </a:r>
              </a:p>
            </p:txBody>
          </p:sp>
          <p:sp>
            <p:nvSpPr>
              <p:cNvPr id="9260" name="Text Box 58"/>
              <p:cNvSpPr txBox="1">
                <a:spLocks noChangeArrowheads="1"/>
              </p:cNvSpPr>
              <p:nvPr/>
            </p:nvSpPr>
            <p:spPr bwMode="auto">
              <a:xfrm>
                <a:off x="8443199" y="3204844"/>
                <a:ext cx="702073"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Predictive modeling</a:t>
                </a:r>
              </a:p>
            </p:txBody>
          </p:sp>
          <p:sp>
            <p:nvSpPr>
              <p:cNvPr id="9267" name="Text Box 67"/>
              <p:cNvSpPr txBox="1">
                <a:spLocks noChangeArrowheads="1"/>
              </p:cNvSpPr>
              <p:nvPr/>
            </p:nvSpPr>
            <p:spPr bwMode="auto">
              <a:xfrm>
                <a:off x="2162801" y="3548386"/>
                <a:ext cx="680828"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Analytics engine</a:t>
                </a:r>
              </a:p>
            </p:txBody>
          </p:sp>
          <p:sp>
            <p:nvSpPr>
              <p:cNvPr id="9271" name="Text Box 72"/>
              <p:cNvSpPr txBox="1">
                <a:spLocks noChangeArrowheads="1"/>
              </p:cNvSpPr>
              <p:nvPr/>
            </p:nvSpPr>
            <p:spPr bwMode="auto">
              <a:xfrm>
                <a:off x="2661659" y="3889295"/>
                <a:ext cx="6524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Data mining</a:t>
                </a:r>
              </a:p>
            </p:txBody>
          </p:sp>
          <p:sp>
            <p:nvSpPr>
              <p:cNvPr id="9272" name="Text Box 74"/>
              <p:cNvSpPr txBox="1">
                <a:spLocks noChangeArrowheads="1"/>
              </p:cNvSpPr>
              <p:nvPr/>
            </p:nvSpPr>
            <p:spPr bwMode="auto">
              <a:xfrm>
                <a:off x="2893432" y="3304625"/>
                <a:ext cx="763581"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Regression engine</a:t>
                </a:r>
              </a:p>
            </p:txBody>
          </p:sp>
          <p:sp>
            <p:nvSpPr>
              <p:cNvPr id="9273" name="Text Box 75"/>
              <p:cNvSpPr txBox="1">
                <a:spLocks noChangeArrowheads="1"/>
              </p:cNvSpPr>
              <p:nvPr/>
            </p:nvSpPr>
            <p:spPr bwMode="auto">
              <a:xfrm>
                <a:off x="9456954" y="3528773"/>
                <a:ext cx="7344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Open integration platform</a:t>
                </a:r>
              </a:p>
            </p:txBody>
          </p:sp>
          <p:sp>
            <p:nvSpPr>
              <p:cNvPr id="9276" name="Text Box 57"/>
              <p:cNvSpPr txBox="1">
                <a:spLocks noChangeArrowheads="1"/>
              </p:cNvSpPr>
              <p:nvPr/>
            </p:nvSpPr>
            <p:spPr bwMode="auto">
              <a:xfrm>
                <a:off x="3363924" y="3725611"/>
                <a:ext cx="8191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Carbon footprint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analysis</a:t>
                </a:r>
              </a:p>
            </p:txBody>
          </p:sp>
          <p:sp>
            <p:nvSpPr>
              <p:cNvPr id="9277" name="Text Box 57"/>
              <p:cNvSpPr txBox="1">
                <a:spLocks noChangeArrowheads="1"/>
              </p:cNvSpPr>
              <p:nvPr/>
            </p:nvSpPr>
            <p:spPr bwMode="auto">
              <a:xfrm>
                <a:off x="4483157" y="3844378"/>
                <a:ext cx="896919"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Continuous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commissioning</a:t>
                </a:r>
              </a:p>
            </p:txBody>
          </p:sp>
          <p:sp>
            <p:nvSpPr>
              <p:cNvPr id="9278" name="Text Box 57"/>
              <p:cNvSpPr txBox="1">
                <a:spLocks noChangeArrowheads="1"/>
              </p:cNvSpPr>
              <p:nvPr/>
            </p:nvSpPr>
            <p:spPr bwMode="auto">
              <a:xfrm>
                <a:off x="4028495" y="3398610"/>
                <a:ext cx="81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analysis</a:t>
                </a:r>
              </a:p>
            </p:txBody>
          </p:sp>
          <p:sp>
            <p:nvSpPr>
              <p:cNvPr id="9279" name="Text Box 57"/>
              <p:cNvSpPr txBox="1">
                <a:spLocks noChangeArrowheads="1"/>
              </p:cNvSpPr>
              <p:nvPr/>
            </p:nvSpPr>
            <p:spPr bwMode="auto">
              <a:xfrm>
                <a:off x="7368580" y="3169437"/>
                <a:ext cx="967855"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Measurement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verification</a:t>
                </a:r>
              </a:p>
            </p:txBody>
          </p:sp>
          <p:sp>
            <p:nvSpPr>
              <p:cNvPr id="9280" name="Text Box 57"/>
              <p:cNvSpPr txBox="1">
                <a:spLocks noChangeArrowheads="1"/>
              </p:cNvSpPr>
              <p:nvPr/>
            </p:nvSpPr>
            <p:spPr bwMode="auto">
              <a:xfrm>
                <a:off x="7778200" y="3796520"/>
                <a:ext cx="983041"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Fault detection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diagnostics</a:t>
                </a:r>
              </a:p>
            </p:txBody>
          </p:sp>
          <p:sp>
            <p:nvSpPr>
              <p:cNvPr id="9284" name="Text Box 57"/>
              <p:cNvSpPr txBox="1">
                <a:spLocks noChangeArrowheads="1"/>
              </p:cNvSpPr>
              <p:nvPr/>
            </p:nvSpPr>
            <p:spPr bwMode="auto">
              <a:xfrm>
                <a:off x="3907844" y="4666742"/>
                <a:ext cx="4453466" cy="35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icrosoft YaHei" charset="0"/>
                    <a:cs typeface="Arial" panose="020B0604020202020204" pitchFamily="34" charset="0"/>
                  </a:rPr>
                  <a:t>IP Based Tridium Interoperability Layer</a:t>
                </a:r>
              </a:p>
            </p:txBody>
          </p:sp>
          <p:sp>
            <p:nvSpPr>
              <p:cNvPr id="9285" name="Text Box 57"/>
              <p:cNvSpPr txBox="1">
                <a:spLocks noChangeArrowheads="1"/>
              </p:cNvSpPr>
              <p:nvPr/>
            </p:nvSpPr>
            <p:spPr bwMode="auto">
              <a:xfrm>
                <a:off x="2676999" y="5148036"/>
                <a:ext cx="70278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Calibri" pitchFamily="32" charset="0"/>
                    <a:ea typeface="Microsoft YaHei" charset="0"/>
                    <a:cs typeface="Calibri" pitchFamily="32" charset="0"/>
                  </a:rPr>
                  <a:t>NIUs – Obix, LonWorks, BACnet, OPC, MODBUS, EIB, SNMP, M-Bus protocols</a:t>
                </a:r>
              </a:p>
            </p:txBody>
          </p:sp>
          <p:pic>
            <p:nvPicPr>
              <p:cNvPr id="9289" name="Picture 152"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832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0" name="Picture 153"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552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1" name="Picture 154"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097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2" name="Picture 155"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4836" y="4944836"/>
                <a:ext cx="261938"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3" name="Picture 156"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8700" y="4944836"/>
                <a:ext cx="263525"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4" name="Picture 157"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4150"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5" name="Picture 158"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912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6" name="Picture 159"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457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7" name="Picture 160"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177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8" name="Picture 161"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452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9" name="Picture 162"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997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0" name="Picture 163"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717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1" name="Picture 164"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992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2" name="Picture 165"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4261" y="4944836"/>
                <a:ext cx="261938"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3" name="Picture 166"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1461" y="4944836"/>
                <a:ext cx="261938"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4" name="Picture 167"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6436" y="4944836"/>
                <a:ext cx="261938"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5" name="Picture 168"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2525" y="4944836"/>
                <a:ext cx="261937"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6" name="Picture 169"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4636" y="4944836"/>
                <a:ext cx="261938"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7" name="Picture 170"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1836" y="4944836"/>
                <a:ext cx="261938"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8" name="Picture 171"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700" y="4944836"/>
                <a:ext cx="263525"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9" name="Picture 172" descr="\\10.234.25.173\PCSHQ-Graphics\Graphics_Temp\Priji\Dheeraj\Color_Palette.PNG"/>
              <p:cNvPicPr>
                <a:picLocks noChangeAspect="1" noChangeArrowheads="1"/>
              </p:cNvPicPr>
              <p:nvPr/>
            </p:nvPicPr>
            <p:blipFill>
              <a:blip r:embed="rId5">
                <a:extLst>
                  <a:ext uri="{28A0092B-C50C-407E-A947-70E740481C1C}">
                    <a14:useLocalDpi xmlns:a14="http://schemas.microsoft.com/office/drawing/2010/main" val="0"/>
                  </a:ext>
                </a:extLst>
              </a:blip>
              <a:srcRect t="64072" b="5418"/>
              <a:stretch>
                <a:fillRect/>
              </a:stretch>
            </p:blipFill>
            <p:spPr bwMode="auto">
              <a:xfrm>
                <a:off x="1528172" y="5181904"/>
                <a:ext cx="91154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0" name="Picture 173"/>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540930" y="5812637"/>
                <a:ext cx="911014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1" name="Picture 174"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3843" y="4423604"/>
                <a:ext cx="261937" cy="2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2" name="Picture 175"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1579" y="4423604"/>
                <a:ext cx="261938" cy="2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3" name="Picture 176"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7729" y="4423604"/>
                <a:ext cx="261938" cy="2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4" name="Picture 177"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9643" y="4423604"/>
                <a:ext cx="261937" cy="2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5" name="Picture 178"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4043" y="4423604"/>
                <a:ext cx="261937" cy="2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 name="Text Box 57"/>
              <p:cNvSpPr txBox="1">
                <a:spLocks noChangeArrowheads="1"/>
              </p:cNvSpPr>
              <p:nvPr/>
            </p:nvSpPr>
            <p:spPr bwMode="auto">
              <a:xfrm>
                <a:off x="2529884" y="5283504"/>
                <a:ext cx="7027862"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icrosoft YaHei" charset="0"/>
                    <a:cs typeface="Arial" panose="020B0604020202020204" pitchFamily="34" charset="0"/>
                  </a:rPr>
                  <a:t>Tridium Jace – LonWorks, BACnet, OPC, MODBUS, SNMP.  (&gt;100 protocols)</a:t>
                </a:r>
              </a:p>
            </p:txBody>
          </p:sp>
          <p:pic>
            <p:nvPicPr>
              <p:cNvPr id="9316" name="Picture 179" descr="\\10.234.25.173\PCSHQ-Graphics\Graphics_Temp\Priji\Dheeraj\Arr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5272" y="4417366"/>
                <a:ext cx="261937" cy="2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Text Box 74">
                <a:extLst>
                  <a:ext uri="{FF2B5EF4-FFF2-40B4-BE49-F238E27FC236}">
                    <a16:creationId xmlns:a16="http://schemas.microsoft.com/office/drawing/2014/main" id="{D114AE06-4797-4D77-96EC-5D578B93A4D0}"/>
                  </a:ext>
                </a:extLst>
              </p:cNvPr>
              <p:cNvSpPr txBox="1">
                <a:spLocks noChangeArrowheads="1"/>
              </p:cNvSpPr>
              <p:nvPr/>
            </p:nvSpPr>
            <p:spPr bwMode="auto">
              <a:xfrm>
                <a:off x="5195303" y="3160409"/>
                <a:ext cx="1768473" cy="24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Facility Operations Center</a:t>
                </a:r>
              </a:p>
            </p:txBody>
          </p:sp>
        </p:grpSp>
        <p:sp>
          <p:nvSpPr>
            <p:cNvPr id="102" name="Text Box 61">
              <a:extLst>
                <a:ext uri="{FF2B5EF4-FFF2-40B4-BE49-F238E27FC236}">
                  <a16:creationId xmlns:a16="http://schemas.microsoft.com/office/drawing/2014/main" id="{7DCA9950-677E-4745-A2F2-7E5BB272047E}"/>
                </a:ext>
              </a:extLst>
            </p:cNvPr>
            <p:cNvSpPr txBox="1">
              <a:spLocks noChangeArrowheads="1"/>
            </p:cNvSpPr>
            <p:nvPr/>
          </p:nvSpPr>
          <p:spPr bwMode="auto">
            <a:xfrm>
              <a:off x="4292489" y="6262097"/>
              <a:ext cx="63029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rPr>
                <a:t>Building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rgbClr val="000000"/>
                  </a:solidFill>
                  <a:latin typeface="Arial" panose="020B0604020202020204" pitchFamily="34" charset="0"/>
                  <a:ea typeface="Microsoft YaHei" charset="0"/>
                  <a:cs typeface="Arial" panose="020B0604020202020204" pitchFamily="34" charset="0"/>
                </a:rPr>
                <a:t>Distech</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icrosoft YaHei" charset="0"/>
                <a:cs typeface="Arial" panose="020B0604020202020204" pitchFamily="34" charset="0"/>
              </a:endParaRPr>
            </a:p>
          </p:txBody>
        </p:sp>
      </p:gr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FAC6C-825A-4ADE-A0BD-4DD66180501B}"/>
              </a:ext>
            </a:extLst>
          </p:cNvPr>
          <p:cNvPicPr>
            <a:picLocks noChangeAspect="1"/>
          </p:cNvPicPr>
          <p:nvPr/>
        </p:nvPicPr>
        <p:blipFill>
          <a:blip r:embed="rId3"/>
          <a:stretch>
            <a:fillRect/>
          </a:stretch>
        </p:blipFill>
        <p:spPr>
          <a:xfrm>
            <a:off x="-16461" y="-2216"/>
            <a:ext cx="12192000" cy="1609343"/>
          </a:xfrm>
          <a:prstGeom prst="rect">
            <a:avLst/>
          </a:prstGeom>
        </p:spPr>
      </p:pic>
      <p:sp>
        <p:nvSpPr>
          <p:cNvPr id="117" name="Rectangle 116">
            <a:extLst>
              <a:ext uri="{FF2B5EF4-FFF2-40B4-BE49-F238E27FC236}">
                <a16:creationId xmlns:a16="http://schemas.microsoft.com/office/drawing/2014/main" id="{B5D6B786-31F8-4688-9E95-1A96EF3C701D}"/>
              </a:ext>
            </a:extLst>
          </p:cNvPr>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18" name="Picture 117">
            <a:extLst>
              <a:ext uri="{FF2B5EF4-FFF2-40B4-BE49-F238E27FC236}">
                <a16:creationId xmlns:a16="http://schemas.microsoft.com/office/drawing/2014/main" id="{2767DE31-4FD0-43EC-87A2-2971B75E8A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07790" y="147259"/>
            <a:ext cx="1578935" cy="1312608"/>
          </a:xfrm>
          <a:prstGeom prst="rect">
            <a:avLst/>
          </a:prstGeom>
        </p:spPr>
      </p:pic>
      <p:sp>
        <p:nvSpPr>
          <p:cNvPr id="133" name="Rectangle 132">
            <a:extLst>
              <a:ext uri="{FF2B5EF4-FFF2-40B4-BE49-F238E27FC236}">
                <a16:creationId xmlns:a16="http://schemas.microsoft.com/office/drawing/2014/main" id="{7D639376-5885-4928-898A-5D3E7416108E}"/>
              </a:ext>
            </a:extLst>
          </p:cNvPr>
          <p:cNvSpPr/>
          <p:nvPr/>
        </p:nvSpPr>
        <p:spPr>
          <a:xfrm>
            <a:off x="301752" y="164592"/>
            <a:ext cx="4185761" cy="861774"/>
          </a:xfrm>
          <a:prstGeom prst="rect">
            <a:avLst/>
          </a:prstGeom>
        </p:spPr>
        <p:txBody>
          <a:bodyPr wrap="none">
            <a:spAutoFit/>
          </a:bodyPr>
          <a:lstStyle/>
          <a:p>
            <a:pPr lvl="0"/>
            <a:r>
              <a:rPr lang="en-US" altLang="en-US" sz="3600" b="1">
                <a:solidFill>
                  <a:prstClr val="white"/>
                </a:solidFill>
                <a:latin typeface="Arial" panose="020B0604020202020204" pitchFamily="34" charset="0"/>
                <a:cs typeface="Arial" panose="020B0604020202020204" pitchFamily="34" charset="0"/>
              </a:rPr>
              <a:t>Portfolio Solution </a:t>
            </a:r>
          </a:p>
          <a:p>
            <a:pPr lvl="0"/>
            <a:r>
              <a:rPr lang="en-US" altLang="en-US" sz="1400" b="1">
                <a:solidFill>
                  <a:prstClr val="white"/>
                </a:solidFill>
                <a:latin typeface="Arial" panose="020B0604020202020204" pitchFamily="34" charset="0"/>
                <a:cs typeface="Arial" panose="020B0604020202020204" pitchFamily="34" charset="0"/>
              </a:rPr>
              <a:t>The Honeywell N4 System</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E7DFEBF8-326E-4CA2-9E45-6BFA0AC1C8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74580" y="1754386"/>
            <a:ext cx="8442840" cy="4749097"/>
          </a:xfrm>
          <a:prstGeom prst="rect">
            <a:avLst/>
          </a:prstGeom>
        </p:spPr>
      </p:pic>
    </p:spTree>
    <p:extLst>
      <p:ext uri="{BB962C8B-B14F-4D97-AF65-F5344CB8AC3E}">
        <p14:creationId xmlns:p14="http://schemas.microsoft.com/office/powerpoint/2010/main" val="11436938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FAC6C-825A-4ADE-A0BD-4DD66180501B}"/>
              </a:ext>
            </a:extLst>
          </p:cNvPr>
          <p:cNvPicPr>
            <a:picLocks noChangeAspect="1"/>
          </p:cNvPicPr>
          <p:nvPr/>
        </p:nvPicPr>
        <p:blipFill>
          <a:blip r:embed="rId3"/>
          <a:stretch>
            <a:fillRect/>
          </a:stretch>
        </p:blipFill>
        <p:spPr>
          <a:xfrm>
            <a:off x="-16461" y="-2216"/>
            <a:ext cx="12192000" cy="1609343"/>
          </a:xfrm>
          <a:prstGeom prst="rect">
            <a:avLst/>
          </a:prstGeom>
        </p:spPr>
      </p:pic>
      <p:sp>
        <p:nvSpPr>
          <p:cNvPr id="117" name="Rectangle 116">
            <a:extLst>
              <a:ext uri="{FF2B5EF4-FFF2-40B4-BE49-F238E27FC236}">
                <a16:creationId xmlns:a16="http://schemas.microsoft.com/office/drawing/2014/main" id="{B5D6B786-31F8-4688-9E95-1A96EF3C701D}"/>
              </a:ext>
            </a:extLst>
          </p:cNvPr>
          <p:cNvSpPr/>
          <p:nvPr/>
        </p:nvSpPr>
        <p:spPr>
          <a:xfrm>
            <a:off x="0" y="0"/>
            <a:ext cx="12191999" cy="1607127"/>
          </a:xfrm>
          <a:prstGeom prst="rect">
            <a:avLst/>
          </a:prstGeom>
          <a:solidFill>
            <a:srgbClr val="008C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18" name="Picture 117">
            <a:extLst>
              <a:ext uri="{FF2B5EF4-FFF2-40B4-BE49-F238E27FC236}">
                <a16:creationId xmlns:a16="http://schemas.microsoft.com/office/drawing/2014/main" id="{2767DE31-4FD0-43EC-87A2-2971B75E8A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07790" y="147259"/>
            <a:ext cx="1578935" cy="1312608"/>
          </a:xfrm>
          <a:prstGeom prst="rect">
            <a:avLst/>
          </a:prstGeom>
        </p:spPr>
      </p:pic>
      <p:sp>
        <p:nvSpPr>
          <p:cNvPr id="133" name="Rectangle 132">
            <a:extLst>
              <a:ext uri="{FF2B5EF4-FFF2-40B4-BE49-F238E27FC236}">
                <a16:creationId xmlns:a16="http://schemas.microsoft.com/office/drawing/2014/main" id="{7D639376-5885-4928-898A-5D3E7416108E}"/>
              </a:ext>
            </a:extLst>
          </p:cNvPr>
          <p:cNvSpPr/>
          <p:nvPr/>
        </p:nvSpPr>
        <p:spPr>
          <a:xfrm>
            <a:off x="301752" y="164592"/>
            <a:ext cx="5043368" cy="861774"/>
          </a:xfrm>
          <a:prstGeom prst="rect">
            <a:avLst/>
          </a:prstGeom>
        </p:spPr>
        <p:txBody>
          <a:bodyPr wrap="none">
            <a:spAutoFit/>
          </a:bodyPr>
          <a:lstStyle/>
          <a:p>
            <a:pPr lvl="0"/>
            <a:r>
              <a:rPr lang="en-US" altLang="en-US" sz="3600" b="1">
                <a:solidFill>
                  <a:prstClr val="white"/>
                </a:solidFill>
                <a:latin typeface="Arial" panose="020B0604020202020204" pitchFamily="34" charset="0"/>
                <a:cs typeface="Arial" panose="020B0604020202020204" pitchFamily="34" charset="0"/>
              </a:rPr>
              <a:t>Tridium N4 – Niagara </a:t>
            </a:r>
          </a:p>
          <a:p>
            <a:pPr lvl="0"/>
            <a:r>
              <a:rPr lang="en-US" altLang="en-US" sz="1400" b="1">
                <a:solidFill>
                  <a:prstClr val="white"/>
                </a:solidFill>
                <a:latin typeface="Arial" panose="020B0604020202020204" pitchFamily="34" charset="0"/>
                <a:cs typeface="Arial" panose="020B0604020202020204" pitchFamily="34" charset="0"/>
              </a:rPr>
              <a:t>The leader in open protocol integration for over 15 years!</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631F0FB6-5D72-410F-A360-BA88CEA3311A}"/>
              </a:ext>
            </a:extLst>
          </p:cNvPr>
          <p:cNvPicPr>
            <a:picLocks noChangeAspect="1"/>
          </p:cNvPicPr>
          <p:nvPr/>
        </p:nvPicPr>
        <p:blipFill>
          <a:blip r:embed="rId5"/>
          <a:stretch>
            <a:fillRect/>
          </a:stretch>
        </p:blipFill>
        <p:spPr>
          <a:xfrm>
            <a:off x="6836846" y="2412358"/>
            <a:ext cx="2684783" cy="1702545"/>
          </a:xfrm>
          <a:prstGeom prst="rect">
            <a:avLst/>
          </a:prstGeom>
        </p:spPr>
      </p:pic>
      <p:pic>
        <p:nvPicPr>
          <p:cNvPr id="5" name="Picture 4">
            <a:extLst>
              <a:ext uri="{FF2B5EF4-FFF2-40B4-BE49-F238E27FC236}">
                <a16:creationId xmlns:a16="http://schemas.microsoft.com/office/drawing/2014/main" id="{376F6756-7250-45B4-955D-02B484F9873D}"/>
              </a:ext>
            </a:extLst>
          </p:cNvPr>
          <p:cNvPicPr>
            <a:picLocks noChangeAspect="1"/>
          </p:cNvPicPr>
          <p:nvPr/>
        </p:nvPicPr>
        <p:blipFill>
          <a:blip r:embed="rId6"/>
          <a:stretch>
            <a:fillRect/>
          </a:stretch>
        </p:blipFill>
        <p:spPr>
          <a:xfrm>
            <a:off x="2332868" y="2338717"/>
            <a:ext cx="3182904" cy="1849829"/>
          </a:xfrm>
          <a:prstGeom prst="rect">
            <a:avLst/>
          </a:prstGeom>
        </p:spPr>
      </p:pic>
      <p:pic>
        <p:nvPicPr>
          <p:cNvPr id="6" name="Picture 5">
            <a:extLst>
              <a:ext uri="{FF2B5EF4-FFF2-40B4-BE49-F238E27FC236}">
                <a16:creationId xmlns:a16="http://schemas.microsoft.com/office/drawing/2014/main" id="{BD1AD763-DBE6-43AF-8010-3869D8C32C1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00094" y="4920137"/>
            <a:ext cx="1465547" cy="1107625"/>
          </a:xfrm>
          <a:prstGeom prst="rect">
            <a:avLst/>
          </a:prstGeom>
        </p:spPr>
      </p:pic>
      <p:pic>
        <p:nvPicPr>
          <p:cNvPr id="7" name="Picture 6">
            <a:extLst>
              <a:ext uri="{FF2B5EF4-FFF2-40B4-BE49-F238E27FC236}">
                <a16:creationId xmlns:a16="http://schemas.microsoft.com/office/drawing/2014/main" id="{CA84C2CA-577D-4F45-A52D-717C8A3102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43887" y="4827705"/>
            <a:ext cx="1704223" cy="1106424"/>
          </a:xfrm>
          <a:prstGeom prst="rect">
            <a:avLst/>
          </a:prstGeom>
        </p:spPr>
      </p:pic>
      <p:pic>
        <p:nvPicPr>
          <p:cNvPr id="8" name="Picture 7">
            <a:extLst>
              <a:ext uri="{FF2B5EF4-FFF2-40B4-BE49-F238E27FC236}">
                <a16:creationId xmlns:a16="http://schemas.microsoft.com/office/drawing/2014/main" id="{BEFB7653-28BF-4C4F-9C1A-98FBAC5B475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75389" y="4730362"/>
            <a:ext cx="2281588" cy="1301110"/>
          </a:xfrm>
          <a:prstGeom prst="rect">
            <a:avLst/>
          </a:prstGeom>
        </p:spPr>
      </p:pic>
      <p:sp>
        <p:nvSpPr>
          <p:cNvPr id="9" name="TextBox 8">
            <a:extLst>
              <a:ext uri="{FF2B5EF4-FFF2-40B4-BE49-F238E27FC236}">
                <a16:creationId xmlns:a16="http://schemas.microsoft.com/office/drawing/2014/main" id="{E0F6CD2E-8D3E-4CAA-878A-8BCEEE957774}"/>
              </a:ext>
            </a:extLst>
          </p:cNvPr>
          <p:cNvSpPr txBox="1"/>
          <p:nvPr/>
        </p:nvSpPr>
        <p:spPr>
          <a:xfrm>
            <a:off x="754912" y="1796902"/>
            <a:ext cx="3922190" cy="369332"/>
          </a:xfrm>
          <a:prstGeom prst="rect">
            <a:avLst/>
          </a:prstGeom>
          <a:noFill/>
        </p:spPr>
        <p:txBody>
          <a:bodyPr wrap="square" rtlCol="0">
            <a:spAutoFit/>
          </a:bodyPr>
          <a:lstStyle/>
          <a:p>
            <a:r>
              <a:rPr lang="en-US"/>
              <a:t>Acquired by Honeywell</a:t>
            </a:r>
          </a:p>
        </p:txBody>
      </p:sp>
      <p:sp>
        <p:nvSpPr>
          <p:cNvPr id="14" name="TextBox 13">
            <a:extLst>
              <a:ext uri="{FF2B5EF4-FFF2-40B4-BE49-F238E27FC236}">
                <a16:creationId xmlns:a16="http://schemas.microsoft.com/office/drawing/2014/main" id="{B6D2E214-D2F6-4A8C-B266-EAEFF420BD32}"/>
              </a:ext>
            </a:extLst>
          </p:cNvPr>
          <p:cNvSpPr txBox="1"/>
          <p:nvPr/>
        </p:nvSpPr>
        <p:spPr>
          <a:xfrm>
            <a:off x="754912" y="4361030"/>
            <a:ext cx="5729845" cy="369332"/>
          </a:xfrm>
          <a:prstGeom prst="rect">
            <a:avLst/>
          </a:prstGeom>
          <a:noFill/>
        </p:spPr>
        <p:txBody>
          <a:bodyPr wrap="square" rtlCol="0">
            <a:spAutoFit/>
          </a:bodyPr>
          <a:lstStyle/>
          <a:p>
            <a:r>
              <a:rPr lang="en-US"/>
              <a:t>But used by all major controls manufacturers!</a:t>
            </a:r>
          </a:p>
        </p:txBody>
      </p:sp>
      <p:sp>
        <p:nvSpPr>
          <p:cNvPr id="15" name="TextBox 14">
            <a:extLst>
              <a:ext uri="{FF2B5EF4-FFF2-40B4-BE49-F238E27FC236}">
                <a16:creationId xmlns:a16="http://schemas.microsoft.com/office/drawing/2014/main" id="{12FBE897-E5DE-4505-B739-73CFB4F6F37D}"/>
              </a:ext>
            </a:extLst>
          </p:cNvPr>
          <p:cNvSpPr txBox="1"/>
          <p:nvPr/>
        </p:nvSpPr>
        <p:spPr>
          <a:xfrm>
            <a:off x="1738314" y="6082400"/>
            <a:ext cx="1189108" cy="369332"/>
          </a:xfrm>
          <a:prstGeom prst="rect">
            <a:avLst/>
          </a:prstGeom>
          <a:noFill/>
        </p:spPr>
        <p:txBody>
          <a:bodyPr wrap="square" rtlCol="0">
            <a:spAutoFit/>
          </a:bodyPr>
          <a:lstStyle/>
          <a:p>
            <a:r>
              <a:rPr lang="en-US"/>
              <a:t>Distech</a:t>
            </a:r>
          </a:p>
        </p:txBody>
      </p:sp>
      <p:sp>
        <p:nvSpPr>
          <p:cNvPr id="16" name="TextBox 15">
            <a:extLst>
              <a:ext uri="{FF2B5EF4-FFF2-40B4-BE49-F238E27FC236}">
                <a16:creationId xmlns:a16="http://schemas.microsoft.com/office/drawing/2014/main" id="{F8E09934-1354-4285-ACF3-1D0294F4833C}"/>
              </a:ext>
            </a:extLst>
          </p:cNvPr>
          <p:cNvSpPr txBox="1"/>
          <p:nvPr/>
        </p:nvSpPr>
        <p:spPr>
          <a:xfrm>
            <a:off x="5041207" y="6082400"/>
            <a:ext cx="2281588" cy="369332"/>
          </a:xfrm>
          <a:prstGeom prst="rect">
            <a:avLst/>
          </a:prstGeom>
          <a:noFill/>
        </p:spPr>
        <p:txBody>
          <a:bodyPr wrap="square" rtlCol="0">
            <a:spAutoFit/>
          </a:bodyPr>
          <a:lstStyle/>
          <a:p>
            <a:r>
              <a:rPr lang="en-US"/>
              <a:t>Johnson Controls</a:t>
            </a:r>
          </a:p>
        </p:txBody>
      </p:sp>
      <p:sp>
        <p:nvSpPr>
          <p:cNvPr id="17" name="TextBox 16">
            <a:extLst>
              <a:ext uri="{FF2B5EF4-FFF2-40B4-BE49-F238E27FC236}">
                <a16:creationId xmlns:a16="http://schemas.microsoft.com/office/drawing/2014/main" id="{38779B07-EA74-4A8D-8C6C-8E2A50CCAFEB}"/>
              </a:ext>
            </a:extLst>
          </p:cNvPr>
          <p:cNvSpPr txBox="1"/>
          <p:nvPr/>
        </p:nvSpPr>
        <p:spPr>
          <a:xfrm>
            <a:off x="9521629" y="6082400"/>
            <a:ext cx="1189108" cy="369332"/>
          </a:xfrm>
          <a:prstGeom prst="rect">
            <a:avLst/>
          </a:prstGeom>
          <a:noFill/>
        </p:spPr>
        <p:txBody>
          <a:bodyPr wrap="square" rtlCol="0">
            <a:spAutoFit/>
          </a:bodyPr>
          <a:lstStyle/>
          <a:p>
            <a:r>
              <a:rPr lang="en-US"/>
              <a:t>Siemens</a:t>
            </a:r>
          </a:p>
        </p:txBody>
      </p:sp>
    </p:spTree>
    <p:extLst>
      <p:ext uri="{BB962C8B-B14F-4D97-AF65-F5344CB8AC3E}">
        <p14:creationId xmlns:p14="http://schemas.microsoft.com/office/powerpoint/2010/main" val="2558800334"/>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2">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A6A317A16ABC48BDD2E00ADEE89A83" ma:contentTypeVersion="13" ma:contentTypeDescription="Create a new document." ma:contentTypeScope="" ma:versionID="94bbcb3a2ab8407be88723e3bf7969d1">
  <xsd:schema xmlns:xsd="http://www.w3.org/2001/XMLSchema" xmlns:xs="http://www.w3.org/2001/XMLSchema" xmlns:p="http://schemas.microsoft.com/office/2006/metadata/properties" xmlns:ns3="640ff175-9622-4e9f-a231-99dd94452a21" xmlns:ns4="0ba7ce3c-c040-4215-9bb9-a5a848a764ab" targetNamespace="http://schemas.microsoft.com/office/2006/metadata/properties" ma:root="true" ma:fieldsID="6c804b07f2c28ff08b0c200913b66a18" ns3:_="" ns4:_="">
    <xsd:import namespace="640ff175-9622-4e9f-a231-99dd94452a21"/>
    <xsd:import namespace="0ba7ce3c-c040-4215-9bb9-a5a848a764a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0ff175-9622-4e9f-a231-99dd94452a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a7ce3c-c040-4215-9bb9-a5a848a764a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91E135-9D51-4D02-B8BF-88BAD7FB2337}">
  <ds:schemaRefs>
    <ds:schemaRef ds:uri="http://schemas.microsoft.com/sharepoint/v3/contenttype/forms"/>
  </ds:schemaRefs>
</ds:datastoreItem>
</file>

<file path=customXml/itemProps2.xml><?xml version="1.0" encoding="utf-8"?>
<ds:datastoreItem xmlns:ds="http://schemas.openxmlformats.org/officeDocument/2006/customXml" ds:itemID="{2FE167C2-89D0-44FE-980E-CD845EA9F617}">
  <ds:schemaRefs>
    <ds:schemaRef ds:uri="0ba7ce3c-c040-4215-9bb9-a5a848a764ab"/>
    <ds:schemaRef ds:uri="640ff175-9622-4e9f-a231-99dd94452a2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2F443C-40A3-4E75-B205-C27F0C86121A}">
  <ds:schemaRefs>
    <ds:schemaRef ds:uri="0ba7ce3c-c040-4215-9bb9-a5a848a764ab"/>
    <ds:schemaRef ds:uri="640ff175-9622-4e9f-a231-99dd94452a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5</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revision>16</cp:revision>
  <dcterms:created xsi:type="dcterms:W3CDTF">2018-01-21T19:40:16Z</dcterms:created>
  <dcterms:modified xsi:type="dcterms:W3CDTF">2022-01-04T19:22:12Z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0x0101005FA6A317A16ABC48BDD2E00ADEE89A83</vt:lpwstr>
  </property>
</Properties>
</file>